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Lst>
  <p:sldSz cy="5143500" cx="9144000"/>
  <p:notesSz cx="6858000" cy="9144000"/>
  <p:embeddedFontLst>
    <p:embeddedFont>
      <p:font typeface="Chelsea Market"/>
      <p:regular r:id="rId3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11" Type="http://schemas.openxmlformats.org/officeDocument/2006/relationships/slide" Target="slides/slide7.xml"/><Relationship Id="rId33" Type="http://schemas.openxmlformats.org/officeDocument/2006/relationships/slide" Target="slides/slide29.xml"/><Relationship Id="rId10" Type="http://schemas.openxmlformats.org/officeDocument/2006/relationships/slide" Target="slides/slide6.xml"/><Relationship Id="rId32" Type="http://schemas.openxmlformats.org/officeDocument/2006/relationships/slide" Target="slides/slide28.xml"/><Relationship Id="rId13" Type="http://schemas.openxmlformats.org/officeDocument/2006/relationships/slide" Target="slides/slide9.xml"/><Relationship Id="rId12" Type="http://schemas.openxmlformats.org/officeDocument/2006/relationships/slide" Target="slides/slide8.xml"/><Relationship Id="rId34" Type="http://schemas.openxmlformats.org/officeDocument/2006/relationships/font" Target="fonts/ChelseaMarket-regular.fntdata"/><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1pPr>
            <a:lvl2pPr indent="-317500" lvl="1" marL="9144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6pPr>
            <a:lvl7pPr indent="-317500" lvl="6" marL="32004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7pPr>
            <a:lvl8pPr indent="-317500" lvl="7" marL="36576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8pPr>
            <a:lvl9pPr indent="-317500" lvl="8" marL="41148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 name="Google Shape;52;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5" name="Google Shape;115;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0" name="Google Shape;120;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6" name="Google Shape;126;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3" name="Google Shape;133;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9" name="Google Shape;139;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4" name="Google Shape;144;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2" name="Google Shape;152;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p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0" name="Google Shape;160;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p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5" name="Google Shape;165;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p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0" name="Google Shape;170;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 name="Google Shape;62;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p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5" name="Google Shape;175;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p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0" name="Google Shape;180;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p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6" name="Google Shape;186;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p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2" name="Google Shape;192;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p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9" name="Google Shape;199;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p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5" name="Google Shape;205;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p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1" name="Google Shape;211;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p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7" name="Google Shape;217;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p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3" name="Google Shape;223;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p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9" name="Google Shape;229;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 name="Google Shape;68;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5" name="Google Shape;75;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2" name="Google Shape;82;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0" name="Google Shape;90;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7" name="Google Shape;97;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3" name="Google Shape;103;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9" name="Google Shape;109;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0" name="Shape 40"/>
        <p:cNvGrpSpPr/>
        <p:nvPr/>
      </p:nvGrpSpPr>
      <p:grpSpPr>
        <a:xfrm>
          <a:off x="0" y="0"/>
          <a:ext cx="0" cy="0"/>
          <a:chOff x="0" y="0"/>
          <a:chExt cx="0" cy="0"/>
        </a:xfrm>
      </p:grpSpPr>
      <p:sp>
        <p:nvSpPr>
          <p:cNvPr id="41" name="Google Shape;41;p11"/>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 name="Google Shape;42;p11"/>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43" name="Google Shape;43;p11"/>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4" name="Google Shape;44;p11"/>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45" name="Google Shape;45;p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6" name="Shape 46"/>
        <p:cNvGrpSpPr/>
        <p:nvPr/>
      </p:nvGrpSpPr>
      <p:grpSpPr>
        <a:xfrm>
          <a:off x="0" y="0"/>
          <a:ext cx="0" cy="0"/>
          <a:chOff x="0" y="0"/>
          <a:chExt cx="0" cy="0"/>
        </a:xfrm>
      </p:grpSpPr>
      <p:sp>
        <p:nvSpPr>
          <p:cNvPr id="47" name="Google Shape;47;p12"/>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8" name="Google Shape;48;p12"/>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49" name="Google Shape;49;p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3" name="Shape 13"/>
        <p:cNvGrpSpPr/>
        <p:nvPr/>
      </p:nvGrpSpPr>
      <p:grpSpPr>
        <a:xfrm>
          <a:off x="0" y="0"/>
          <a:ext cx="0" cy="0"/>
          <a:chOff x="0" y="0"/>
          <a:chExt cx="0" cy="0"/>
        </a:xfrm>
      </p:grpSpPr>
      <p:sp>
        <p:nvSpPr>
          <p:cNvPr id="14" name="Google Shape;14;p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5" name="Google Shape;15;p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16" name="Google Shape;16;p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7" name="Shape 17"/>
        <p:cNvGrpSpPr/>
        <p:nvPr/>
      </p:nvGrpSpPr>
      <p:grpSpPr>
        <a:xfrm>
          <a:off x="0" y="0"/>
          <a:ext cx="0" cy="0"/>
          <a:chOff x="0" y="0"/>
          <a:chExt cx="0" cy="0"/>
        </a:xfrm>
      </p:grpSpPr>
      <p:sp>
        <p:nvSpPr>
          <p:cNvPr id="18" name="Google Shape;18;p4"/>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800"/>
              <a:buNone/>
              <a:defRPr/>
            </a:lvl1pPr>
          </a:lstStyle>
          <a:p/>
        </p:txBody>
      </p:sp>
      <p:sp>
        <p:nvSpPr>
          <p:cNvPr id="19" name="Google Shape;19;p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0" name="Shape 20"/>
        <p:cNvGrpSpPr/>
        <p:nvPr/>
      </p:nvGrpSpPr>
      <p:grpSpPr>
        <a:xfrm>
          <a:off x="0" y="0"/>
          <a:ext cx="0" cy="0"/>
          <a:chOff x="0" y="0"/>
          <a:chExt cx="0" cy="0"/>
        </a:xfrm>
      </p:grpSpPr>
      <p:sp>
        <p:nvSpPr>
          <p:cNvPr id="21" name="Google Shape;21;p5"/>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22" name="Google Shape;22;p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3" name="Shape 23"/>
        <p:cNvGrpSpPr/>
        <p:nvPr/>
      </p:nvGrpSpPr>
      <p:grpSpPr>
        <a:xfrm>
          <a:off x="0" y="0"/>
          <a:ext cx="0" cy="0"/>
          <a:chOff x="0" y="0"/>
          <a:chExt cx="0" cy="0"/>
        </a:xfrm>
      </p:grpSpPr>
      <p:sp>
        <p:nvSpPr>
          <p:cNvPr id="24" name="Google Shape;24;p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5" name="Shape 25"/>
        <p:cNvGrpSpPr/>
        <p:nvPr/>
      </p:nvGrpSpPr>
      <p:grpSpPr>
        <a:xfrm>
          <a:off x="0" y="0"/>
          <a:ext cx="0" cy="0"/>
          <a:chOff x="0" y="0"/>
          <a:chExt cx="0" cy="0"/>
        </a:xfrm>
      </p:grpSpPr>
      <p:sp>
        <p:nvSpPr>
          <p:cNvPr id="26" name="Google Shape;26;p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7" name="Google Shape;27;p7"/>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8" name="Google Shape;28;p7"/>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9" name="Google Shape;29;p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0" name="Shape 30"/>
        <p:cNvGrpSpPr/>
        <p:nvPr/>
      </p:nvGrpSpPr>
      <p:grpSpPr>
        <a:xfrm>
          <a:off x="0" y="0"/>
          <a:ext cx="0" cy="0"/>
          <a:chOff x="0" y="0"/>
          <a:chExt cx="0" cy="0"/>
        </a:xfrm>
      </p:grpSpPr>
      <p:sp>
        <p:nvSpPr>
          <p:cNvPr id="31" name="Google Shape;31;p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2" name="Google Shape;32;p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3" name="Shape 33"/>
        <p:cNvGrpSpPr/>
        <p:nvPr/>
      </p:nvGrpSpPr>
      <p:grpSpPr>
        <a:xfrm>
          <a:off x="0" y="0"/>
          <a:ext cx="0" cy="0"/>
          <a:chOff x="0" y="0"/>
          <a:chExt cx="0" cy="0"/>
        </a:xfrm>
      </p:grpSpPr>
      <p:sp>
        <p:nvSpPr>
          <p:cNvPr id="34" name="Google Shape;34;p9"/>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5" name="Google Shape;35;p9"/>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6" name="Google Shape;36;p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7" name="Shape 37"/>
        <p:cNvGrpSpPr/>
        <p:nvPr/>
      </p:nvGrpSpPr>
      <p:grpSpPr>
        <a:xfrm>
          <a:off x="0" y="0"/>
          <a:ext cx="0" cy="0"/>
          <a:chOff x="0" y="0"/>
          <a:chExt cx="0" cy="0"/>
        </a:xfrm>
      </p:grpSpPr>
      <p:sp>
        <p:nvSpPr>
          <p:cNvPr id="38" name="Google Shape;38;p10"/>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9" name="Google Shape;39;p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0.png"/><Relationship Id="rId4" Type="http://schemas.openxmlformats.org/officeDocument/2006/relationships/image" Target="../media/image7.png"/><Relationship Id="rId5" Type="http://schemas.openxmlformats.org/officeDocument/2006/relationships/image" Target="../media/image4.png"/><Relationship Id="rId6" Type="http://schemas.openxmlformats.org/officeDocument/2006/relationships/image" Target="../media/image1.png"/><Relationship Id="rId7" Type="http://schemas.openxmlformats.org/officeDocument/2006/relationships/image" Target="../media/image1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3.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3.png"/><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20.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4.jpg"/><Relationship Id="rId4" Type="http://schemas.openxmlformats.org/officeDocument/2006/relationships/image" Target="../media/image17.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5.jpg"/><Relationship Id="rId4" Type="http://schemas.openxmlformats.org/officeDocument/2006/relationships/image" Target="../media/image6.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1.jpg"/><Relationship Id="rId4" Type="http://schemas.openxmlformats.org/officeDocument/2006/relationships/image" Target="../media/image8.jpg"/><Relationship Id="rId5" Type="http://schemas.openxmlformats.org/officeDocument/2006/relationships/image" Target="../media/image9.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9.jpg"/><Relationship Id="rId4" Type="http://schemas.openxmlformats.org/officeDocument/2006/relationships/image" Target="../media/image18.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pic>
        <p:nvPicPr>
          <p:cNvPr id="54" name="Google Shape;54;p13"/>
          <p:cNvPicPr preferRelativeResize="0"/>
          <p:nvPr/>
        </p:nvPicPr>
        <p:blipFill rotWithShape="1">
          <a:blip r:embed="rId3">
            <a:alphaModFix/>
          </a:blip>
          <a:srcRect b="0" l="0" r="0" t="0"/>
          <a:stretch/>
        </p:blipFill>
        <p:spPr>
          <a:xfrm>
            <a:off x="-2061100" y="-599239"/>
            <a:ext cx="9144000" cy="3429026"/>
          </a:xfrm>
          <a:prstGeom prst="rect">
            <a:avLst/>
          </a:prstGeom>
          <a:noFill/>
          <a:ln>
            <a:noFill/>
          </a:ln>
        </p:spPr>
      </p:pic>
      <p:sp>
        <p:nvSpPr>
          <p:cNvPr id="55" name="Google Shape;55;p13"/>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5200"/>
              <a:buNone/>
            </a:pPr>
            <a:r>
              <a:rPr lang="en">
                <a:latin typeface="Chelsea Market"/>
                <a:ea typeface="Chelsea Market"/>
                <a:cs typeface="Chelsea Market"/>
                <a:sym typeface="Chelsea Market"/>
              </a:rPr>
              <a:t>Let’s Make Prototypes!</a:t>
            </a:r>
            <a:endParaRPr>
              <a:latin typeface="Chelsea Market"/>
              <a:ea typeface="Chelsea Market"/>
              <a:cs typeface="Chelsea Market"/>
              <a:sym typeface="Chelsea Market"/>
            </a:endParaRPr>
          </a:p>
        </p:txBody>
      </p:sp>
      <p:pic>
        <p:nvPicPr>
          <p:cNvPr id="56" name="Google Shape;56;p13"/>
          <p:cNvPicPr preferRelativeResize="0"/>
          <p:nvPr/>
        </p:nvPicPr>
        <p:blipFill rotWithShape="1">
          <a:blip r:embed="rId4">
            <a:alphaModFix/>
          </a:blip>
          <a:srcRect b="0" l="0" r="0" t="0"/>
          <a:stretch/>
        </p:blipFill>
        <p:spPr>
          <a:xfrm>
            <a:off x="5397623" y="356800"/>
            <a:ext cx="1342150" cy="1516950"/>
          </a:xfrm>
          <a:prstGeom prst="rect">
            <a:avLst/>
          </a:prstGeom>
          <a:noFill/>
          <a:ln>
            <a:noFill/>
          </a:ln>
        </p:spPr>
      </p:pic>
      <p:pic>
        <p:nvPicPr>
          <p:cNvPr id="57" name="Google Shape;57;p13"/>
          <p:cNvPicPr preferRelativeResize="0"/>
          <p:nvPr/>
        </p:nvPicPr>
        <p:blipFill rotWithShape="1">
          <a:blip r:embed="rId5">
            <a:alphaModFix/>
          </a:blip>
          <a:srcRect b="0" l="0" r="0" t="0"/>
          <a:stretch/>
        </p:blipFill>
        <p:spPr>
          <a:xfrm>
            <a:off x="6889075" y="2942400"/>
            <a:ext cx="1721525" cy="1721525"/>
          </a:xfrm>
          <a:prstGeom prst="rect">
            <a:avLst/>
          </a:prstGeom>
          <a:noFill/>
          <a:ln>
            <a:noFill/>
          </a:ln>
        </p:spPr>
      </p:pic>
      <p:pic>
        <p:nvPicPr>
          <p:cNvPr id="58" name="Google Shape;58;p13"/>
          <p:cNvPicPr preferRelativeResize="0"/>
          <p:nvPr/>
        </p:nvPicPr>
        <p:blipFill rotWithShape="1">
          <a:blip r:embed="rId6">
            <a:alphaModFix/>
          </a:blip>
          <a:srcRect b="0" l="0" r="0" t="0"/>
          <a:stretch/>
        </p:blipFill>
        <p:spPr>
          <a:xfrm>
            <a:off x="791400" y="3044687"/>
            <a:ext cx="2306917" cy="1516950"/>
          </a:xfrm>
          <a:prstGeom prst="rect">
            <a:avLst/>
          </a:prstGeom>
          <a:noFill/>
          <a:ln>
            <a:noFill/>
          </a:ln>
        </p:spPr>
      </p:pic>
      <p:pic>
        <p:nvPicPr>
          <p:cNvPr id="59" name="Google Shape;59;p13"/>
          <p:cNvPicPr preferRelativeResize="0"/>
          <p:nvPr/>
        </p:nvPicPr>
        <p:blipFill rotWithShape="1">
          <a:blip r:embed="rId7">
            <a:alphaModFix/>
          </a:blip>
          <a:srcRect b="0" l="0" r="0" t="0"/>
          <a:stretch/>
        </p:blipFill>
        <p:spPr>
          <a:xfrm>
            <a:off x="3638000" y="3044669"/>
            <a:ext cx="2895975" cy="16459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pic>
        <p:nvPicPr>
          <p:cNvPr id="117" name="Google Shape;117;p22"/>
          <p:cNvPicPr preferRelativeResize="0"/>
          <p:nvPr/>
        </p:nvPicPr>
        <p:blipFill rotWithShape="1">
          <a:blip r:embed="rId3">
            <a:alphaModFix/>
          </a:blip>
          <a:srcRect b="0" l="0" r="0" t="0"/>
          <a:stretch/>
        </p:blipFill>
        <p:spPr>
          <a:xfrm>
            <a:off x="1002938" y="-23525"/>
            <a:ext cx="6636774" cy="51435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23"/>
          <p:cNvSpPr txBox="1"/>
          <p:nvPr>
            <p:ph type="title"/>
          </p:nvPr>
        </p:nvSpPr>
        <p:spPr>
          <a:xfrm>
            <a:off x="311700" y="836975"/>
            <a:ext cx="8520600" cy="841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lang="en">
                <a:latin typeface="Chelsea Market"/>
                <a:ea typeface="Chelsea Market"/>
                <a:cs typeface="Chelsea Market"/>
                <a:sym typeface="Chelsea Market"/>
              </a:rPr>
              <a:t>Rapid Prototyping</a:t>
            </a:r>
            <a:endParaRPr>
              <a:latin typeface="Chelsea Market"/>
              <a:ea typeface="Chelsea Market"/>
              <a:cs typeface="Chelsea Market"/>
              <a:sym typeface="Chelsea Market"/>
            </a:endParaRPr>
          </a:p>
        </p:txBody>
      </p:sp>
      <p:pic>
        <p:nvPicPr>
          <p:cNvPr id="123" name="Google Shape;123;p23"/>
          <p:cNvPicPr preferRelativeResize="0"/>
          <p:nvPr/>
        </p:nvPicPr>
        <p:blipFill rotWithShape="1">
          <a:blip r:embed="rId3">
            <a:alphaModFix/>
          </a:blip>
          <a:srcRect b="0" l="0" r="0" t="0"/>
          <a:stretch/>
        </p:blipFill>
        <p:spPr>
          <a:xfrm>
            <a:off x="2818417" y="1974375"/>
            <a:ext cx="3507175" cy="25532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pic>
        <p:nvPicPr>
          <p:cNvPr id="128" name="Google Shape;128;p24"/>
          <p:cNvPicPr preferRelativeResize="0"/>
          <p:nvPr/>
        </p:nvPicPr>
        <p:blipFill rotWithShape="1">
          <a:blip r:embed="rId3">
            <a:alphaModFix/>
          </a:blip>
          <a:srcRect b="0" l="0" r="0" t="0"/>
          <a:stretch/>
        </p:blipFill>
        <p:spPr>
          <a:xfrm>
            <a:off x="1951475" y="2843350"/>
            <a:ext cx="5069549" cy="2534775"/>
          </a:xfrm>
          <a:prstGeom prst="rect">
            <a:avLst/>
          </a:prstGeom>
          <a:noFill/>
          <a:ln>
            <a:noFill/>
          </a:ln>
        </p:spPr>
      </p:pic>
      <p:sp>
        <p:nvSpPr>
          <p:cNvPr id="129" name="Google Shape;129;p2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latin typeface="Chelsea Market"/>
                <a:ea typeface="Chelsea Market"/>
                <a:cs typeface="Chelsea Market"/>
                <a:sym typeface="Chelsea Market"/>
              </a:rPr>
              <a:t>Rapid Prototyping = Iteration</a:t>
            </a:r>
            <a:endParaRPr>
              <a:latin typeface="Chelsea Market"/>
              <a:ea typeface="Chelsea Market"/>
              <a:cs typeface="Chelsea Market"/>
              <a:sym typeface="Chelsea Market"/>
            </a:endParaRPr>
          </a:p>
        </p:txBody>
      </p:sp>
      <p:sp>
        <p:nvSpPr>
          <p:cNvPr id="130" name="Google Shape;130;p2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SzPts val="1800"/>
              <a:buNone/>
            </a:pPr>
            <a:r>
              <a:rPr b="1" lang="en">
                <a:solidFill>
                  <a:schemeClr val="accent5"/>
                </a:solidFill>
                <a:latin typeface="Chelsea Market"/>
                <a:ea typeface="Chelsea Market"/>
                <a:cs typeface="Chelsea Market"/>
                <a:sym typeface="Chelsea Market"/>
              </a:rPr>
              <a:t>Design risk: </a:t>
            </a:r>
            <a:r>
              <a:rPr lang="en">
                <a:solidFill>
                  <a:srgbClr val="333333"/>
                </a:solidFill>
                <a:latin typeface="Chelsea Market"/>
                <a:ea typeface="Chelsea Market"/>
                <a:cs typeface="Chelsea Market"/>
                <a:sym typeface="Chelsea Market"/>
              </a:rPr>
              <a:t>the risk that the game won’t be fun &amp; people won’t like it.</a:t>
            </a:r>
            <a:endParaRPr>
              <a:solidFill>
                <a:srgbClr val="333333"/>
              </a:solidFill>
              <a:latin typeface="Chelsea Market"/>
              <a:ea typeface="Chelsea Market"/>
              <a:cs typeface="Chelsea Market"/>
              <a:sym typeface="Chelsea Market"/>
            </a:endParaRPr>
          </a:p>
          <a:p>
            <a:pPr indent="0" lvl="0" marL="0" marR="0" rtl="0" algn="l">
              <a:lnSpc>
                <a:spcPct val="115000"/>
              </a:lnSpc>
              <a:spcBef>
                <a:spcPts val="0"/>
              </a:spcBef>
              <a:spcAft>
                <a:spcPts val="0"/>
              </a:spcAft>
              <a:buSzPts val="1800"/>
              <a:buNone/>
            </a:pPr>
            <a:r>
              <a:t/>
            </a:r>
            <a:endParaRPr>
              <a:solidFill>
                <a:srgbClr val="333333"/>
              </a:solidFill>
              <a:latin typeface="Chelsea Market"/>
              <a:ea typeface="Chelsea Market"/>
              <a:cs typeface="Chelsea Market"/>
              <a:sym typeface="Chelsea Market"/>
            </a:endParaRPr>
          </a:p>
          <a:p>
            <a:pPr indent="0" lvl="0" marL="0" marR="0" rtl="0" algn="l">
              <a:lnSpc>
                <a:spcPct val="115000"/>
              </a:lnSpc>
              <a:spcBef>
                <a:spcPts val="0"/>
              </a:spcBef>
              <a:spcAft>
                <a:spcPts val="0"/>
              </a:spcAft>
              <a:buSzPts val="1800"/>
              <a:buNone/>
            </a:pPr>
            <a:r>
              <a:rPr lang="en">
                <a:solidFill>
                  <a:schemeClr val="accent5"/>
                </a:solidFill>
                <a:latin typeface="Chelsea Market"/>
                <a:ea typeface="Chelsea Market"/>
                <a:cs typeface="Chelsea Market"/>
                <a:sym typeface="Chelsea Market"/>
              </a:rPr>
              <a:t>Iteration:</a:t>
            </a:r>
            <a:r>
              <a:rPr lang="en">
                <a:solidFill>
                  <a:srgbClr val="333333"/>
                </a:solidFill>
                <a:latin typeface="Chelsea Market"/>
                <a:ea typeface="Chelsea Market"/>
                <a:cs typeface="Chelsea Market"/>
                <a:sym typeface="Chelsea Market"/>
              </a:rPr>
              <a:t> </a:t>
            </a:r>
            <a:r>
              <a:rPr b="1" lang="en">
                <a:solidFill>
                  <a:srgbClr val="222222"/>
                </a:solidFill>
                <a:highlight>
                  <a:srgbClr val="FFFFFF"/>
                </a:highlight>
                <a:latin typeface="Chelsea Market"/>
                <a:ea typeface="Chelsea Market"/>
                <a:cs typeface="Chelsea Market"/>
                <a:sym typeface="Chelsea Market"/>
              </a:rPr>
              <a:t>Iterative design</a:t>
            </a:r>
            <a:r>
              <a:rPr lang="en">
                <a:solidFill>
                  <a:srgbClr val="222222"/>
                </a:solidFill>
                <a:highlight>
                  <a:srgbClr val="FFFFFF"/>
                </a:highlight>
                <a:latin typeface="Chelsea Market"/>
                <a:ea typeface="Chelsea Market"/>
                <a:cs typeface="Chelsea Market"/>
                <a:sym typeface="Chelsea Market"/>
              </a:rPr>
              <a:t> is a </a:t>
            </a:r>
            <a:r>
              <a:rPr b="1" lang="en">
                <a:solidFill>
                  <a:srgbClr val="222222"/>
                </a:solidFill>
                <a:highlight>
                  <a:srgbClr val="FFFFFF"/>
                </a:highlight>
                <a:latin typeface="Chelsea Market"/>
                <a:ea typeface="Chelsea Market"/>
                <a:cs typeface="Chelsea Market"/>
                <a:sym typeface="Chelsea Market"/>
              </a:rPr>
              <a:t>design</a:t>
            </a:r>
            <a:r>
              <a:rPr lang="en">
                <a:solidFill>
                  <a:srgbClr val="222222"/>
                </a:solidFill>
                <a:highlight>
                  <a:srgbClr val="FFFFFF"/>
                </a:highlight>
                <a:latin typeface="Chelsea Market"/>
                <a:ea typeface="Chelsea Market"/>
                <a:cs typeface="Chelsea Market"/>
                <a:sym typeface="Chelsea Market"/>
              </a:rPr>
              <a:t> methodology based on a cyclic process of prototyping, testing, analyzing, and refining a product or process. Based on the results of testing the most recent </a:t>
            </a:r>
            <a:r>
              <a:rPr b="1" lang="en">
                <a:solidFill>
                  <a:srgbClr val="222222"/>
                </a:solidFill>
                <a:highlight>
                  <a:srgbClr val="FFFFFF"/>
                </a:highlight>
                <a:latin typeface="Chelsea Market"/>
                <a:ea typeface="Chelsea Market"/>
                <a:cs typeface="Chelsea Market"/>
                <a:sym typeface="Chelsea Market"/>
              </a:rPr>
              <a:t>iteration</a:t>
            </a:r>
            <a:r>
              <a:rPr lang="en">
                <a:solidFill>
                  <a:srgbClr val="222222"/>
                </a:solidFill>
                <a:highlight>
                  <a:srgbClr val="FFFFFF"/>
                </a:highlight>
                <a:latin typeface="Chelsea Market"/>
                <a:ea typeface="Chelsea Market"/>
                <a:cs typeface="Chelsea Market"/>
                <a:sym typeface="Chelsea Market"/>
              </a:rPr>
              <a:t> of a </a:t>
            </a:r>
            <a:r>
              <a:rPr b="1" lang="en">
                <a:solidFill>
                  <a:srgbClr val="222222"/>
                </a:solidFill>
                <a:highlight>
                  <a:srgbClr val="FFFFFF"/>
                </a:highlight>
                <a:latin typeface="Chelsea Market"/>
                <a:ea typeface="Chelsea Market"/>
                <a:cs typeface="Chelsea Market"/>
                <a:sym typeface="Chelsea Market"/>
              </a:rPr>
              <a:t>design</a:t>
            </a:r>
            <a:r>
              <a:rPr lang="en">
                <a:solidFill>
                  <a:srgbClr val="222222"/>
                </a:solidFill>
                <a:highlight>
                  <a:srgbClr val="FFFFFF"/>
                </a:highlight>
                <a:latin typeface="Chelsea Market"/>
                <a:ea typeface="Chelsea Market"/>
                <a:cs typeface="Chelsea Market"/>
                <a:sym typeface="Chelsea Market"/>
              </a:rPr>
              <a:t>, changes and refinements are made.</a:t>
            </a:r>
            <a:endParaRPr>
              <a:solidFill>
                <a:schemeClr val="dk1"/>
              </a:solidFill>
              <a:latin typeface="Chelsea Market"/>
              <a:ea typeface="Chelsea Market"/>
              <a:cs typeface="Chelsea Market"/>
              <a:sym typeface="Chelsea Market"/>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2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latin typeface="Chelsea Market"/>
                <a:ea typeface="Chelsea Market"/>
                <a:cs typeface="Chelsea Market"/>
                <a:sym typeface="Chelsea Market"/>
              </a:rPr>
              <a:t>Rapid Prototyping = Iteration</a:t>
            </a:r>
            <a:endParaRPr>
              <a:latin typeface="Chelsea Market"/>
              <a:ea typeface="Chelsea Market"/>
              <a:cs typeface="Chelsea Market"/>
              <a:sym typeface="Chelsea Market"/>
            </a:endParaRPr>
          </a:p>
        </p:txBody>
      </p:sp>
      <p:sp>
        <p:nvSpPr>
          <p:cNvPr id="136" name="Google Shape;136;p2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marR="0" rtl="0" algn="just">
              <a:lnSpc>
                <a:spcPct val="115000"/>
              </a:lnSpc>
              <a:spcBef>
                <a:spcPts val="0"/>
              </a:spcBef>
              <a:spcAft>
                <a:spcPts val="0"/>
              </a:spcAft>
              <a:buSzPts val="1800"/>
              <a:buNone/>
            </a:pPr>
            <a:r>
              <a:rPr b="1" lang="en">
                <a:solidFill>
                  <a:schemeClr val="accent5"/>
                </a:solidFill>
                <a:latin typeface="Chelsea Market"/>
                <a:ea typeface="Chelsea Market"/>
                <a:cs typeface="Chelsea Market"/>
                <a:sym typeface="Chelsea Market"/>
              </a:rPr>
              <a:t>The purpose of iteration is to lower design risk. </a:t>
            </a:r>
            <a:endParaRPr b="1">
              <a:solidFill>
                <a:schemeClr val="accent5"/>
              </a:solidFill>
              <a:latin typeface="Chelsea Market"/>
              <a:ea typeface="Chelsea Market"/>
              <a:cs typeface="Chelsea Market"/>
              <a:sym typeface="Chelsea Market"/>
            </a:endParaRPr>
          </a:p>
          <a:p>
            <a:pPr indent="-342900" lvl="0" marL="457200" marR="0" rtl="0" algn="just">
              <a:lnSpc>
                <a:spcPct val="115000"/>
              </a:lnSpc>
              <a:spcBef>
                <a:spcPts val="0"/>
              </a:spcBef>
              <a:spcAft>
                <a:spcPts val="0"/>
              </a:spcAft>
              <a:buClr>
                <a:schemeClr val="dk1"/>
              </a:buClr>
              <a:buSzPts val="1800"/>
              <a:buFont typeface="Chelsea Market"/>
              <a:buChar char="●"/>
            </a:pPr>
            <a:r>
              <a:rPr lang="en">
                <a:solidFill>
                  <a:schemeClr val="dk1"/>
                </a:solidFill>
                <a:latin typeface="Chelsea Market"/>
                <a:ea typeface="Chelsea Market"/>
                <a:cs typeface="Chelsea Market"/>
                <a:sym typeface="Chelsea Market"/>
              </a:rPr>
              <a:t>It’s important to create prototypes quickly to see what’s workable.</a:t>
            </a:r>
            <a:endParaRPr>
              <a:solidFill>
                <a:schemeClr val="dk1"/>
              </a:solidFill>
              <a:latin typeface="Chelsea Market"/>
              <a:ea typeface="Chelsea Market"/>
              <a:cs typeface="Chelsea Market"/>
              <a:sym typeface="Chelsea Market"/>
            </a:endParaRPr>
          </a:p>
          <a:p>
            <a:pPr indent="-342900" lvl="0" marL="457200" rtl="0" algn="just">
              <a:lnSpc>
                <a:spcPct val="115000"/>
              </a:lnSpc>
              <a:spcBef>
                <a:spcPts val="0"/>
              </a:spcBef>
              <a:spcAft>
                <a:spcPts val="0"/>
              </a:spcAft>
              <a:buClr>
                <a:schemeClr val="dk1"/>
              </a:buClr>
              <a:buSzPts val="1800"/>
              <a:buFont typeface="Chelsea Market"/>
              <a:buChar char="●"/>
            </a:pPr>
            <a:r>
              <a:rPr lang="en">
                <a:solidFill>
                  <a:srgbClr val="333333"/>
                </a:solidFill>
                <a:latin typeface="Chelsea Market"/>
                <a:ea typeface="Chelsea Market"/>
                <a:cs typeface="Chelsea Market"/>
                <a:sym typeface="Chelsea Market"/>
              </a:rPr>
              <a:t>The more times you iterate, the better your final game will be and </a:t>
            </a:r>
            <a:r>
              <a:rPr b="1" lang="en">
                <a:solidFill>
                  <a:srgbClr val="333333"/>
                </a:solidFill>
                <a:latin typeface="Chelsea Market"/>
                <a:ea typeface="Chelsea Market"/>
                <a:cs typeface="Chelsea Market"/>
                <a:sym typeface="Chelsea Market"/>
              </a:rPr>
              <a:t>the more you can be certain that the rules of your game are effective.</a:t>
            </a:r>
            <a:endParaRPr>
              <a:solidFill>
                <a:schemeClr val="dk1"/>
              </a:solidFill>
              <a:latin typeface="Chelsea Market"/>
              <a:ea typeface="Chelsea Market"/>
              <a:cs typeface="Chelsea Market"/>
              <a:sym typeface="Chelsea Market"/>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26"/>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lang="en">
                <a:latin typeface="Chelsea Market"/>
                <a:ea typeface="Chelsea Market"/>
                <a:cs typeface="Chelsea Market"/>
                <a:sym typeface="Chelsea Market"/>
              </a:rPr>
              <a:t>Ideas to Consider</a:t>
            </a:r>
            <a:endParaRPr>
              <a:latin typeface="Chelsea Market"/>
              <a:ea typeface="Chelsea Market"/>
              <a:cs typeface="Chelsea Market"/>
              <a:sym typeface="Chelsea Market"/>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latin typeface="Chelsea Market"/>
                <a:ea typeface="Chelsea Market"/>
                <a:cs typeface="Chelsea Market"/>
                <a:sym typeface="Chelsea Market"/>
              </a:rPr>
              <a:t>Theme</a:t>
            </a:r>
            <a:endParaRPr>
              <a:latin typeface="Chelsea Market"/>
              <a:ea typeface="Chelsea Market"/>
              <a:cs typeface="Chelsea Market"/>
              <a:sym typeface="Chelsea Market"/>
            </a:endParaRPr>
          </a:p>
        </p:txBody>
      </p:sp>
      <p:sp>
        <p:nvSpPr>
          <p:cNvPr id="147" name="Google Shape;147;p27"/>
          <p:cNvSpPr txBox="1"/>
          <p:nvPr>
            <p:ph idx="1" type="body"/>
          </p:nvPr>
        </p:nvSpPr>
        <p:spPr>
          <a:xfrm>
            <a:off x="311700" y="1152475"/>
            <a:ext cx="8520600" cy="1285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
                <a:latin typeface="Chelsea Market"/>
                <a:ea typeface="Chelsea Market"/>
                <a:cs typeface="Chelsea Market"/>
                <a:sym typeface="Chelsea Market"/>
              </a:rPr>
              <a:t>Themes can range from “pasted on” to fully integrated into the game.</a:t>
            </a:r>
            <a:endParaRPr>
              <a:latin typeface="Chelsea Market"/>
              <a:ea typeface="Chelsea Market"/>
              <a:cs typeface="Chelsea Market"/>
              <a:sym typeface="Chelsea Market"/>
            </a:endParaRPr>
          </a:p>
          <a:p>
            <a:pPr indent="0" lvl="0" marL="0" rtl="0" algn="l">
              <a:lnSpc>
                <a:spcPct val="115000"/>
              </a:lnSpc>
              <a:spcBef>
                <a:spcPts val="1600"/>
              </a:spcBef>
              <a:spcAft>
                <a:spcPts val="1600"/>
              </a:spcAft>
              <a:buSzPts val="1800"/>
              <a:buNone/>
            </a:pPr>
            <a:r>
              <a:rPr lang="en">
                <a:latin typeface="Chelsea Market"/>
                <a:ea typeface="Chelsea Market"/>
                <a:cs typeface="Chelsea Market"/>
                <a:sym typeface="Chelsea Market"/>
              </a:rPr>
              <a:t>What can you do to make sure the core thematic elements are really present in your game?</a:t>
            </a:r>
            <a:endParaRPr>
              <a:latin typeface="Chelsea Market"/>
              <a:ea typeface="Chelsea Market"/>
              <a:cs typeface="Chelsea Market"/>
              <a:sym typeface="Chelsea Market"/>
            </a:endParaRPr>
          </a:p>
        </p:txBody>
      </p:sp>
      <p:pic>
        <p:nvPicPr>
          <p:cNvPr id="148" name="Google Shape;148;p27"/>
          <p:cNvPicPr preferRelativeResize="0"/>
          <p:nvPr/>
        </p:nvPicPr>
        <p:blipFill rotWithShape="1">
          <a:blip r:embed="rId3">
            <a:alphaModFix/>
          </a:blip>
          <a:srcRect b="0" l="0" r="0" t="0"/>
          <a:stretch/>
        </p:blipFill>
        <p:spPr>
          <a:xfrm>
            <a:off x="311700" y="2573025"/>
            <a:ext cx="4209499" cy="2367849"/>
          </a:xfrm>
          <a:prstGeom prst="rect">
            <a:avLst/>
          </a:prstGeom>
          <a:noFill/>
          <a:ln>
            <a:noFill/>
          </a:ln>
        </p:spPr>
      </p:pic>
      <p:sp>
        <p:nvSpPr>
          <p:cNvPr id="149" name="Google Shape;149;p27"/>
          <p:cNvSpPr txBox="1"/>
          <p:nvPr>
            <p:ph idx="1" type="body"/>
          </p:nvPr>
        </p:nvSpPr>
        <p:spPr>
          <a:xfrm>
            <a:off x="4737000" y="2573025"/>
            <a:ext cx="4095300" cy="1285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
                <a:latin typeface="Chelsea Market"/>
                <a:ea typeface="Chelsea Market"/>
                <a:cs typeface="Chelsea Market"/>
                <a:sym typeface="Chelsea Market"/>
              </a:rPr>
              <a:t>What specific parts of your theme must be included to make the theme integrated?</a:t>
            </a:r>
            <a:endParaRPr>
              <a:latin typeface="Chelsea Market"/>
              <a:ea typeface="Chelsea Market"/>
              <a:cs typeface="Chelsea Market"/>
              <a:sym typeface="Chelsea Market"/>
            </a:endParaRPr>
          </a:p>
          <a:p>
            <a:pPr indent="0" lvl="0" marL="0" rtl="0" algn="l">
              <a:lnSpc>
                <a:spcPct val="115000"/>
              </a:lnSpc>
              <a:spcBef>
                <a:spcPts val="1600"/>
              </a:spcBef>
              <a:spcAft>
                <a:spcPts val="1600"/>
              </a:spcAft>
              <a:buSzPts val="1800"/>
              <a:buNone/>
            </a:pPr>
            <a:r>
              <a:rPr lang="en">
                <a:latin typeface="Chelsea Market"/>
                <a:ea typeface="Chelsea Market"/>
                <a:cs typeface="Chelsea Market"/>
                <a:sym typeface="Chelsea Market"/>
              </a:rPr>
              <a:t>Survive: whales attack boats not people, sharks eat people not boats, sea monsters all of it</a:t>
            </a:r>
            <a:endParaRPr>
              <a:latin typeface="Chelsea Market"/>
              <a:ea typeface="Chelsea Market"/>
              <a:cs typeface="Chelsea Market"/>
              <a:sym typeface="Chelsea Market"/>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2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latin typeface="Chelsea Market"/>
                <a:ea typeface="Chelsea Market"/>
                <a:cs typeface="Chelsea Market"/>
                <a:sym typeface="Chelsea Market"/>
              </a:rPr>
              <a:t>Mechanics</a:t>
            </a:r>
            <a:endParaRPr>
              <a:latin typeface="Chelsea Market"/>
              <a:ea typeface="Chelsea Market"/>
              <a:cs typeface="Chelsea Market"/>
              <a:sym typeface="Chelsea Market"/>
            </a:endParaRPr>
          </a:p>
        </p:txBody>
      </p:sp>
      <p:sp>
        <p:nvSpPr>
          <p:cNvPr id="155" name="Google Shape;155;p2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
                <a:latin typeface="Chelsea Market"/>
                <a:ea typeface="Chelsea Market"/>
                <a:cs typeface="Chelsea Market"/>
                <a:sym typeface="Chelsea Market"/>
              </a:rPr>
              <a:t>Which mechanics really express the core story of your game?</a:t>
            </a:r>
            <a:endParaRPr>
              <a:latin typeface="Chelsea Market"/>
              <a:ea typeface="Chelsea Market"/>
              <a:cs typeface="Chelsea Market"/>
              <a:sym typeface="Chelsea Market"/>
            </a:endParaRPr>
          </a:p>
          <a:p>
            <a:pPr indent="0" lvl="0" marL="0" rtl="0" algn="l">
              <a:lnSpc>
                <a:spcPct val="115000"/>
              </a:lnSpc>
              <a:spcBef>
                <a:spcPts val="1600"/>
              </a:spcBef>
              <a:spcAft>
                <a:spcPts val="1600"/>
              </a:spcAft>
              <a:buSzPts val="1800"/>
              <a:buNone/>
            </a:pPr>
            <a:r>
              <a:rPr lang="en">
                <a:latin typeface="Chelsea Market"/>
                <a:ea typeface="Chelsea Market"/>
                <a:cs typeface="Chelsea Market"/>
                <a:sym typeface="Chelsea Market"/>
              </a:rPr>
              <a:t>Match the mechanics to the task.</a:t>
            </a:r>
            <a:endParaRPr>
              <a:latin typeface="Chelsea Market"/>
              <a:ea typeface="Chelsea Market"/>
              <a:cs typeface="Chelsea Market"/>
              <a:sym typeface="Chelsea Market"/>
            </a:endParaRPr>
          </a:p>
        </p:txBody>
      </p:sp>
      <p:pic>
        <p:nvPicPr>
          <p:cNvPr id="156" name="Google Shape;156;p28"/>
          <p:cNvPicPr preferRelativeResize="0"/>
          <p:nvPr/>
        </p:nvPicPr>
        <p:blipFill rotWithShape="1">
          <a:blip r:embed="rId3">
            <a:alphaModFix/>
          </a:blip>
          <a:srcRect b="0" l="0" r="0" t="0"/>
          <a:stretch/>
        </p:blipFill>
        <p:spPr>
          <a:xfrm>
            <a:off x="471775" y="2369496"/>
            <a:ext cx="3419800" cy="2277600"/>
          </a:xfrm>
          <a:prstGeom prst="rect">
            <a:avLst/>
          </a:prstGeom>
          <a:noFill/>
          <a:ln>
            <a:noFill/>
          </a:ln>
        </p:spPr>
      </p:pic>
      <p:pic>
        <p:nvPicPr>
          <p:cNvPr id="157" name="Google Shape;157;p28"/>
          <p:cNvPicPr preferRelativeResize="0"/>
          <p:nvPr/>
        </p:nvPicPr>
        <p:blipFill rotWithShape="1">
          <a:blip r:embed="rId4">
            <a:alphaModFix/>
          </a:blip>
          <a:srcRect b="0" l="0" r="0" t="0"/>
          <a:stretch/>
        </p:blipFill>
        <p:spPr>
          <a:xfrm>
            <a:off x="4408075" y="2308150"/>
            <a:ext cx="4572000" cy="24003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29"/>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lang="en">
                <a:latin typeface="Chelsea Market"/>
                <a:ea typeface="Chelsea Market"/>
                <a:cs typeface="Chelsea Market"/>
                <a:sym typeface="Chelsea Market"/>
              </a:rPr>
              <a:t>Iterative Design, Round Two</a:t>
            </a:r>
            <a:endParaRPr>
              <a:latin typeface="Chelsea Market"/>
              <a:ea typeface="Chelsea Market"/>
              <a:cs typeface="Chelsea Market"/>
              <a:sym typeface="Chelsea Market"/>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pic>
        <p:nvPicPr>
          <p:cNvPr id="167" name="Google Shape;167;p30"/>
          <p:cNvPicPr preferRelativeResize="0"/>
          <p:nvPr/>
        </p:nvPicPr>
        <p:blipFill rotWithShape="1">
          <a:blip r:embed="rId3">
            <a:alphaModFix/>
          </a:blip>
          <a:srcRect b="0" l="0" r="0" t="0"/>
          <a:stretch/>
        </p:blipFill>
        <p:spPr>
          <a:xfrm>
            <a:off x="2546747" y="0"/>
            <a:ext cx="4050506" cy="51435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pic>
        <p:nvPicPr>
          <p:cNvPr id="172" name="Google Shape;172;p31"/>
          <p:cNvPicPr preferRelativeResize="0"/>
          <p:nvPr/>
        </p:nvPicPr>
        <p:blipFill rotWithShape="1">
          <a:blip r:embed="rId3">
            <a:alphaModFix/>
          </a:blip>
          <a:srcRect b="0" l="0" r="0" t="0"/>
          <a:stretch/>
        </p:blipFill>
        <p:spPr>
          <a:xfrm>
            <a:off x="2000250" y="0"/>
            <a:ext cx="5143501" cy="514350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sp>
        <p:nvSpPr>
          <p:cNvPr id="64" name="Google Shape;64;p1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latin typeface="Chelsea Market"/>
                <a:ea typeface="Chelsea Market"/>
                <a:cs typeface="Chelsea Market"/>
                <a:sym typeface="Chelsea Market"/>
              </a:rPr>
              <a:t>What is a Prototype?</a:t>
            </a:r>
            <a:endParaRPr>
              <a:latin typeface="Chelsea Market"/>
              <a:ea typeface="Chelsea Market"/>
              <a:cs typeface="Chelsea Market"/>
              <a:sym typeface="Chelsea Market"/>
            </a:endParaRPr>
          </a:p>
        </p:txBody>
      </p:sp>
      <p:sp>
        <p:nvSpPr>
          <p:cNvPr id="65" name="Google Shape;65;p1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b="1" lang="en">
                <a:solidFill>
                  <a:schemeClr val="accent5"/>
                </a:solidFill>
                <a:latin typeface="Chelsea Market"/>
                <a:ea typeface="Chelsea Market"/>
                <a:cs typeface="Chelsea Market"/>
                <a:sym typeface="Chelsea Market"/>
              </a:rPr>
              <a:t>The </a:t>
            </a:r>
            <a:r>
              <a:rPr b="1" lang="en" u="sng">
                <a:solidFill>
                  <a:schemeClr val="accent5"/>
                </a:solidFill>
                <a:latin typeface="Chelsea Market"/>
                <a:ea typeface="Chelsea Market"/>
                <a:cs typeface="Chelsea Market"/>
                <a:sym typeface="Chelsea Market"/>
              </a:rPr>
              <a:t>prototype</a:t>
            </a:r>
            <a:r>
              <a:rPr b="1" lang="en">
                <a:solidFill>
                  <a:schemeClr val="accent5"/>
                </a:solidFill>
                <a:latin typeface="Chelsea Market"/>
                <a:ea typeface="Chelsea Market"/>
                <a:cs typeface="Chelsea Market"/>
                <a:sym typeface="Chelsea Market"/>
              </a:rPr>
              <a:t> is the physical product that represents your ideas—the board and bits.</a:t>
            </a:r>
            <a:r>
              <a:rPr lang="en">
                <a:solidFill>
                  <a:schemeClr val="accent5"/>
                </a:solidFill>
                <a:latin typeface="Chelsea Market"/>
                <a:ea typeface="Chelsea Market"/>
                <a:cs typeface="Chelsea Market"/>
                <a:sym typeface="Chelsea Market"/>
              </a:rPr>
              <a:t> </a:t>
            </a:r>
            <a:endParaRPr>
              <a:solidFill>
                <a:schemeClr val="accent5"/>
              </a:solidFill>
              <a:latin typeface="Chelsea Market"/>
              <a:ea typeface="Chelsea Market"/>
              <a:cs typeface="Chelsea Market"/>
              <a:sym typeface="Chelsea Market"/>
            </a:endParaRPr>
          </a:p>
          <a:p>
            <a:pPr indent="0" lvl="0" marL="0" rtl="0" algn="l">
              <a:lnSpc>
                <a:spcPct val="115000"/>
              </a:lnSpc>
              <a:spcBef>
                <a:spcPts val="0"/>
              </a:spcBef>
              <a:spcAft>
                <a:spcPts val="0"/>
              </a:spcAft>
              <a:buSzPts val="1800"/>
              <a:buNone/>
            </a:pPr>
            <a:r>
              <a:t/>
            </a:r>
            <a:endParaRPr>
              <a:solidFill>
                <a:schemeClr val="dk1"/>
              </a:solidFill>
              <a:latin typeface="Chelsea Market"/>
              <a:ea typeface="Chelsea Market"/>
              <a:cs typeface="Chelsea Market"/>
              <a:sym typeface="Chelsea Market"/>
            </a:endParaRPr>
          </a:p>
          <a:p>
            <a:pPr indent="0" lvl="0" marL="0" rtl="0" algn="l">
              <a:lnSpc>
                <a:spcPct val="115000"/>
              </a:lnSpc>
              <a:spcBef>
                <a:spcPts val="0"/>
              </a:spcBef>
              <a:spcAft>
                <a:spcPts val="0"/>
              </a:spcAft>
              <a:buSzPts val="1800"/>
              <a:buNone/>
            </a:pPr>
            <a:r>
              <a:t/>
            </a:r>
            <a:endParaRPr>
              <a:solidFill>
                <a:schemeClr val="dk1"/>
              </a:solidFill>
              <a:latin typeface="Chelsea Market"/>
              <a:ea typeface="Chelsea Market"/>
              <a:cs typeface="Chelsea Market"/>
              <a:sym typeface="Chelsea Market"/>
            </a:endParaRPr>
          </a:p>
          <a:p>
            <a:pPr indent="-342900" lvl="0" marL="457200" rtl="0" algn="just">
              <a:lnSpc>
                <a:spcPct val="115000"/>
              </a:lnSpc>
              <a:spcBef>
                <a:spcPts val="0"/>
              </a:spcBef>
              <a:spcAft>
                <a:spcPts val="0"/>
              </a:spcAft>
              <a:buClr>
                <a:schemeClr val="dk1"/>
              </a:buClr>
              <a:buSzPts val="1800"/>
              <a:buFont typeface="Chelsea Market"/>
              <a:buChar char="●"/>
            </a:pPr>
            <a:r>
              <a:rPr b="1" lang="en">
                <a:solidFill>
                  <a:srgbClr val="333333"/>
                </a:solidFill>
                <a:latin typeface="Chelsea Market"/>
                <a:ea typeface="Chelsea Market"/>
                <a:cs typeface="Chelsea Market"/>
                <a:sym typeface="Chelsea Market"/>
              </a:rPr>
              <a:t>Great designers do not design great games. </a:t>
            </a:r>
            <a:endParaRPr b="1">
              <a:solidFill>
                <a:srgbClr val="333333"/>
              </a:solidFill>
              <a:latin typeface="Chelsea Market"/>
              <a:ea typeface="Chelsea Market"/>
              <a:cs typeface="Chelsea Market"/>
              <a:sym typeface="Chelsea Market"/>
            </a:endParaRPr>
          </a:p>
          <a:p>
            <a:pPr indent="0" lvl="0" marL="0" rtl="0" algn="just">
              <a:lnSpc>
                <a:spcPct val="115000"/>
              </a:lnSpc>
              <a:spcBef>
                <a:spcPts val="0"/>
              </a:spcBef>
              <a:spcAft>
                <a:spcPts val="0"/>
              </a:spcAft>
              <a:buSzPts val="1800"/>
              <a:buNone/>
            </a:pPr>
            <a:r>
              <a:t/>
            </a:r>
            <a:endParaRPr b="1">
              <a:solidFill>
                <a:srgbClr val="333333"/>
              </a:solidFill>
              <a:latin typeface="Chelsea Market"/>
              <a:ea typeface="Chelsea Market"/>
              <a:cs typeface="Chelsea Market"/>
              <a:sym typeface="Chelsea Market"/>
            </a:endParaRPr>
          </a:p>
          <a:p>
            <a:pPr indent="-342900" lvl="0" marL="457200" rtl="0" algn="just">
              <a:lnSpc>
                <a:spcPct val="115000"/>
              </a:lnSpc>
              <a:spcBef>
                <a:spcPts val="0"/>
              </a:spcBef>
              <a:spcAft>
                <a:spcPts val="0"/>
              </a:spcAft>
              <a:buClr>
                <a:schemeClr val="dk1"/>
              </a:buClr>
              <a:buSzPts val="1800"/>
              <a:buFont typeface="Chelsea Market"/>
              <a:buChar char="●"/>
            </a:pPr>
            <a:r>
              <a:rPr b="1" lang="en">
                <a:solidFill>
                  <a:srgbClr val="333333"/>
                </a:solidFill>
                <a:latin typeface="Chelsea Market"/>
                <a:ea typeface="Chelsea Market"/>
                <a:cs typeface="Chelsea Market"/>
                <a:sym typeface="Chelsea Market"/>
              </a:rPr>
              <a:t>They usually design </a:t>
            </a:r>
            <a:r>
              <a:rPr b="1" i="1" lang="en">
                <a:solidFill>
                  <a:srgbClr val="333333"/>
                </a:solidFill>
                <a:latin typeface="Chelsea Market"/>
                <a:ea typeface="Chelsea Market"/>
                <a:cs typeface="Chelsea Market"/>
                <a:sym typeface="Chelsea Market"/>
              </a:rPr>
              <a:t>really bad </a:t>
            </a:r>
            <a:r>
              <a:rPr b="1" lang="en">
                <a:solidFill>
                  <a:srgbClr val="333333"/>
                </a:solidFill>
                <a:latin typeface="Chelsea Market"/>
                <a:ea typeface="Chelsea Market"/>
                <a:cs typeface="Chelsea Market"/>
                <a:sym typeface="Chelsea Market"/>
              </a:rPr>
              <a:t>games, and then they iterate (improve) on them until the games </a:t>
            </a:r>
            <a:r>
              <a:rPr b="1" i="1" lang="en">
                <a:solidFill>
                  <a:srgbClr val="333333"/>
                </a:solidFill>
                <a:latin typeface="Chelsea Market"/>
                <a:ea typeface="Chelsea Market"/>
                <a:cs typeface="Chelsea Market"/>
                <a:sym typeface="Chelsea Market"/>
              </a:rPr>
              <a:t>become</a:t>
            </a:r>
            <a:r>
              <a:rPr b="1" lang="en">
                <a:solidFill>
                  <a:srgbClr val="333333"/>
                </a:solidFill>
                <a:latin typeface="Chelsea Market"/>
                <a:ea typeface="Chelsea Market"/>
                <a:cs typeface="Chelsea Market"/>
                <a:sym typeface="Chelsea Market"/>
              </a:rPr>
              <a:t> great</a:t>
            </a:r>
            <a:r>
              <a:rPr lang="en">
                <a:solidFill>
                  <a:srgbClr val="333333"/>
                </a:solidFill>
                <a:latin typeface="Chelsea Market"/>
                <a:ea typeface="Chelsea Market"/>
                <a:cs typeface="Chelsea Market"/>
                <a:sym typeface="Chelsea Market"/>
              </a:rPr>
              <a:t>.</a:t>
            </a:r>
            <a:endParaRPr>
              <a:solidFill>
                <a:schemeClr val="dk1"/>
              </a:solidFill>
              <a:latin typeface="Chelsea Market"/>
              <a:ea typeface="Chelsea Market"/>
              <a:cs typeface="Chelsea Market"/>
              <a:sym typeface="Chelsea Market"/>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32"/>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lang="en">
                <a:latin typeface="Chelsea Market"/>
                <a:ea typeface="Chelsea Market"/>
                <a:cs typeface="Chelsea Market"/>
                <a:sym typeface="Chelsea Market"/>
              </a:rPr>
              <a:t>Other Design Considerations</a:t>
            </a:r>
            <a:endParaRPr>
              <a:latin typeface="Chelsea Market"/>
              <a:ea typeface="Chelsea Market"/>
              <a:cs typeface="Chelsea Market"/>
              <a:sym typeface="Chelsea Market"/>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3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latin typeface="Chelsea Market"/>
                <a:ea typeface="Chelsea Market"/>
                <a:cs typeface="Chelsea Market"/>
                <a:sym typeface="Chelsea Market"/>
              </a:rPr>
              <a:t>Objectives &amp; Victory Conditions</a:t>
            </a:r>
            <a:endParaRPr>
              <a:latin typeface="Chelsea Market"/>
              <a:ea typeface="Chelsea Market"/>
              <a:cs typeface="Chelsea Market"/>
              <a:sym typeface="Chelsea Market"/>
            </a:endParaRPr>
          </a:p>
        </p:txBody>
      </p:sp>
      <p:sp>
        <p:nvSpPr>
          <p:cNvPr id="183" name="Google Shape;183;p3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t/>
            </a:r>
            <a:endParaRPr>
              <a:latin typeface="Chelsea Market"/>
              <a:ea typeface="Chelsea Market"/>
              <a:cs typeface="Chelsea Market"/>
              <a:sym typeface="Chelsea Market"/>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3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latin typeface="Chelsea Market"/>
                <a:ea typeface="Chelsea Market"/>
                <a:cs typeface="Chelsea Market"/>
                <a:sym typeface="Chelsea Market"/>
              </a:rPr>
              <a:t>Gaming Space</a:t>
            </a:r>
            <a:endParaRPr>
              <a:latin typeface="Chelsea Market"/>
              <a:ea typeface="Chelsea Market"/>
              <a:cs typeface="Chelsea Market"/>
              <a:sym typeface="Chelsea Market"/>
            </a:endParaRPr>
          </a:p>
        </p:txBody>
      </p:sp>
      <p:sp>
        <p:nvSpPr>
          <p:cNvPr id="189" name="Google Shape;189;p3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
                <a:solidFill>
                  <a:schemeClr val="accent5"/>
                </a:solidFill>
                <a:latin typeface="Chelsea Market"/>
                <a:ea typeface="Chelsea Market"/>
                <a:cs typeface="Chelsea Market"/>
                <a:sym typeface="Chelsea Market"/>
              </a:rPr>
              <a:t>How you define the game space</a:t>
            </a:r>
            <a:r>
              <a:rPr lang="en">
                <a:latin typeface="Chelsea Market"/>
                <a:ea typeface="Chelsea Market"/>
                <a:cs typeface="Chelsea Market"/>
                <a:sym typeface="Chelsea Market"/>
              </a:rPr>
              <a:t>—number of regions, hexes, or squares, the different types of spaces available, how those spaces are used—</a:t>
            </a:r>
            <a:r>
              <a:rPr lang="en">
                <a:solidFill>
                  <a:schemeClr val="accent5"/>
                </a:solidFill>
                <a:latin typeface="Chelsea Market"/>
                <a:ea typeface="Chelsea Market"/>
                <a:cs typeface="Chelsea Market"/>
                <a:sym typeface="Chelsea Market"/>
              </a:rPr>
              <a:t>has a significant impact on the game, especially as it evolves. </a:t>
            </a:r>
            <a:endParaRPr>
              <a:latin typeface="Chelsea Market"/>
              <a:ea typeface="Chelsea Market"/>
              <a:cs typeface="Chelsea Market"/>
              <a:sym typeface="Chelsea Market"/>
            </a:endParaRPr>
          </a:p>
          <a:p>
            <a:pPr indent="0" lvl="0" marL="0" rtl="0" algn="l">
              <a:lnSpc>
                <a:spcPct val="115000"/>
              </a:lnSpc>
              <a:spcBef>
                <a:spcPts val="1600"/>
              </a:spcBef>
              <a:spcAft>
                <a:spcPts val="1600"/>
              </a:spcAft>
              <a:buSzPts val="1800"/>
              <a:buNone/>
            </a:pPr>
            <a:r>
              <a:rPr lang="en">
                <a:solidFill>
                  <a:schemeClr val="accent4"/>
                </a:solidFill>
                <a:latin typeface="Chelsea Market"/>
                <a:ea typeface="Chelsea Market"/>
                <a:cs typeface="Chelsea Market"/>
                <a:sym typeface="Chelsea Market"/>
              </a:rPr>
              <a:t>Good designers make thoughtful choices to the game space and player components.</a:t>
            </a:r>
            <a:endParaRPr b="1" sz="1100">
              <a:solidFill>
                <a:schemeClr val="dk1"/>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3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latin typeface="Chelsea Market"/>
                <a:ea typeface="Chelsea Market"/>
                <a:cs typeface="Chelsea Market"/>
                <a:sym typeface="Chelsea Market"/>
              </a:rPr>
              <a:t>Gaming Space</a:t>
            </a:r>
            <a:endParaRPr>
              <a:latin typeface="Chelsea Market"/>
              <a:ea typeface="Chelsea Market"/>
              <a:cs typeface="Chelsea Market"/>
              <a:sym typeface="Chelsea Market"/>
            </a:endParaRPr>
          </a:p>
        </p:txBody>
      </p:sp>
      <p:sp>
        <p:nvSpPr>
          <p:cNvPr id="195" name="Google Shape;195;p35"/>
          <p:cNvSpPr txBox="1"/>
          <p:nvPr>
            <p:ph idx="1" type="body"/>
          </p:nvPr>
        </p:nvSpPr>
        <p:spPr>
          <a:xfrm>
            <a:off x="311700" y="1152475"/>
            <a:ext cx="86889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latin typeface="Chelsea Market"/>
                <a:ea typeface="Chelsea Market"/>
                <a:cs typeface="Chelsea Market"/>
                <a:sym typeface="Chelsea Market"/>
              </a:rPr>
              <a:t>Fixed game board</a:t>
            </a:r>
            <a:endParaRPr>
              <a:latin typeface="Chelsea Market"/>
              <a:ea typeface="Chelsea Market"/>
              <a:cs typeface="Chelsea Market"/>
              <a:sym typeface="Chelsea Market"/>
            </a:endParaRPr>
          </a:p>
          <a:p>
            <a:pPr indent="-342900" lvl="0" marL="914400" rtl="0" algn="l">
              <a:lnSpc>
                <a:spcPct val="115000"/>
              </a:lnSpc>
              <a:spcBef>
                <a:spcPts val="0"/>
              </a:spcBef>
              <a:spcAft>
                <a:spcPts val="0"/>
              </a:spcAft>
              <a:buSzPts val="1800"/>
              <a:buFont typeface="Chelsea Market"/>
              <a:buChar char="●"/>
            </a:pPr>
            <a:r>
              <a:rPr lang="en">
                <a:latin typeface="Chelsea Market"/>
                <a:ea typeface="Chelsea Market"/>
                <a:cs typeface="Chelsea Market"/>
                <a:sym typeface="Chelsea Market"/>
              </a:rPr>
              <a:t>Rectangular or square</a:t>
            </a:r>
            <a:endParaRPr>
              <a:latin typeface="Chelsea Market"/>
              <a:ea typeface="Chelsea Market"/>
              <a:cs typeface="Chelsea Market"/>
              <a:sym typeface="Chelsea Market"/>
            </a:endParaRPr>
          </a:p>
          <a:p>
            <a:pPr indent="-342900" lvl="0" marL="914400" rtl="0" algn="l">
              <a:lnSpc>
                <a:spcPct val="115000"/>
              </a:lnSpc>
              <a:spcBef>
                <a:spcPts val="0"/>
              </a:spcBef>
              <a:spcAft>
                <a:spcPts val="0"/>
              </a:spcAft>
              <a:buSzPts val="1800"/>
              <a:buFont typeface="Chelsea Market"/>
              <a:buChar char="●"/>
            </a:pPr>
            <a:r>
              <a:rPr lang="en">
                <a:latin typeface="Chelsea Market"/>
                <a:ea typeface="Chelsea Market"/>
                <a:cs typeface="Chelsea Market"/>
                <a:sym typeface="Chelsea Market"/>
              </a:rPr>
              <a:t>Square, hexagon, or other </a:t>
            </a:r>
            <a:endParaRPr>
              <a:latin typeface="Chelsea Market"/>
              <a:ea typeface="Chelsea Market"/>
              <a:cs typeface="Chelsea Market"/>
              <a:sym typeface="Chelsea Market"/>
            </a:endParaRPr>
          </a:p>
          <a:p>
            <a:pPr indent="457200" lvl="0" marL="457200" rtl="0" algn="l">
              <a:lnSpc>
                <a:spcPct val="115000"/>
              </a:lnSpc>
              <a:spcBef>
                <a:spcPts val="0"/>
              </a:spcBef>
              <a:spcAft>
                <a:spcPts val="0"/>
              </a:spcAft>
              <a:buSzPts val="1800"/>
              <a:buNone/>
            </a:pPr>
            <a:r>
              <a:rPr lang="en">
                <a:latin typeface="Chelsea Market"/>
                <a:ea typeface="Chelsea Market"/>
                <a:cs typeface="Chelsea Market"/>
                <a:sym typeface="Chelsea Market"/>
              </a:rPr>
              <a:t>geometric tiling</a:t>
            </a:r>
            <a:endParaRPr>
              <a:latin typeface="Chelsea Market"/>
              <a:ea typeface="Chelsea Market"/>
              <a:cs typeface="Chelsea Market"/>
              <a:sym typeface="Chelsea Market"/>
            </a:endParaRPr>
          </a:p>
          <a:p>
            <a:pPr indent="-342900" lvl="0" marL="914400" rtl="0" algn="l">
              <a:lnSpc>
                <a:spcPct val="115000"/>
              </a:lnSpc>
              <a:spcBef>
                <a:spcPts val="0"/>
              </a:spcBef>
              <a:spcAft>
                <a:spcPts val="0"/>
              </a:spcAft>
              <a:buSzPts val="1800"/>
              <a:buFont typeface="Chelsea Market"/>
              <a:buChar char="●"/>
            </a:pPr>
            <a:r>
              <a:rPr lang="en">
                <a:latin typeface="Chelsea Market"/>
                <a:ea typeface="Chelsea Market"/>
                <a:cs typeface="Chelsea Market"/>
                <a:sym typeface="Chelsea Market"/>
              </a:rPr>
              <a:t>Organic or irregular forms</a:t>
            </a:r>
            <a:endParaRPr>
              <a:latin typeface="Chelsea Market"/>
              <a:ea typeface="Chelsea Market"/>
              <a:cs typeface="Chelsea Market"/>
              <a:sym typeface="Chelsea Market"/>
            </a:endParaRPr>
          </a:p>
          <a:p>
            <a:pPr indent="0" lvl="0" marL="0" rtl="0" algn="l">
              <a:lnSpc>
                <a:spcPct val="115000"/>
              </a:lnSpc>
              <a:spcBef>
                <a:spcPts val="0"/>
              </a:spcBef>
              <a:spcAft>
                <a:spcPts val="0"/>
              </a:spcAft>
              <a:buSzPts val="1800"/>
              <a:buNone/>
            </a:pPr>
            <a:r>
              <a:t/>
            </a:r>
            <a:endParaRPr>
              <a:latin typeface="Chelsea Market"/>
              <a:ea typeface="Chelsea Market"/>
              <a:cs typeface="Chelsea Market"/>
              <a:sym typeface="Chelsea Market"/>
            </a:endParaRPr>
          </a:p>
          <a:p>
            <a:pPr indent="0" lvl="0" marL="0" rtl="0" algn="l">
              <a:lnSpc>
                <a:spcPct val="115000"/>
              </a:lnSpc>
              <a:spcBef>
                <a:spcPts val="0"/>
              </a:spcBef>
              <a:spcAft>
                <a:spcPts val="0"/>
              </a:spcAft>
              <a:buSzPts val="1800"/>
              <a:buNone/>
            </a:pPr>
            <a:r>
              <a:rPr lang="en">
                <a:latin typeface="Chelsea Market"/>
                <a:ea typeface="Chelsea Market"/>
                <a:cs typeface="Chelsea Market"/>
                <a:sym typeface="Chelsea Market"/>
              </a:rPr>
              <a:t>Modular board</a:t>
            </a:r>
            <a:endParaRPr>
              <a:latin typeface="Chelsea Market"/>
              <a:ea typeface="Chelsea Market"/>
              <a:cs typeface="Chelsea Market"/>
              <a:sym typeface="Chelsea Market"/>
            </a:endParaRPr>
          </a:p>
          <a:p>
            <a:pPr indent="-342900" lvl="0" marL="914400" rtl="0" algn="l">
              <a:lnSpc>
                <a:spcPct val="115000"/>
              </a:lnSpc>
              <a:spcBef>
                <a:spcPts val="0"/>
              </a:spcBef>
              <a:spcAft>
                <a:spcPts val="0"/>
              </a:spcAft>
              <a:buSzPts val="1800"/>
              <a:buFont typeface="Chelsea Market"/>
              <a:buChar char="●"/>
            </a:pPr>
            <a:r>
              <a:rPr lang="en">
                <a:latin typeface="Chelsea Market"/>
                <a:ea typeface="Chelsea Market"/>
                <a:cs typeface="Chelsea Market"/>
                <a:sym typeface="Chelsea Market"/>
              </a:rPr>
              <a:t>Start game with a modular setup OR</a:t>
            </a:r>
            <a:endParaRPr>
              <a:latin typeface="Chelsea Market"/>
              <a:ea typeface="Chelsea Market"/>
              <a:cs typeface="Chelsea Market"/>
              <a:sym typeface="Chelsea Market"/>
            </a:endParaRPr>
          </a:p>
          <a:p>
            <a:pPr indent="-342900" lvl="0" marL="914400" rtl="0" algn="l">
              <a:lnSpc>
                <a:spcPct val="115000"/>
              </a:lnSpc>
              <a:spcBef>
                <a:spcPts val="0"/>
              </a:spcBef>
              <a:spcAft>
                <a:spcPts val="0"/>
              </a:spcAft>
              <a:buSzPts val="1800"/>
              <a:buFont typeface="Chelsea Market"/>
              <a:buChar char="●"/>
            </a:pPr>
            <a:r>
              <a:rPr lang="en">
                <a:latin typeface="Chelsea Market"/>
                <a:ea typeface="Chelsea Market"/>
                <a:cs typeface="Chelsea Market"/>
                <a:sym typeface="Chelsea Market"/>
              </a:rPr>
              <a:t>Build the board as the game develops</a:t>
            </a:r>
            <a:endParaRPr>
              <a:latin typeface="Chelsea Market"/>
              <a:ea typeface="Chelsea Market"/>
              <a:cs typeface="Chelsea Market"/>
              <a:sym typeface="Chelsea Market"/>
            </a:endParaRPr>
          </a:p>
          <a:p>
            <a:pPr indent="0" lvl="0" marL="0" rtl="0" algn="l">
              <a:lnSpc>
                <a:spcPct val="115000"/>
              </a:lnSpc>
              <a:spcBef>
                <a:spcPts val="0"/>
              </a:spcBef>
              <a:spcAft>
                <a:spcPts val="0"/>
              </a:spcAft>
              <a:buSzPts val="1800"/>
              <a:buNone/>
            </a:pPr>
            <a:r>
              <a:t/>
            </a:r>
            <a:endParaRPr>
              <a:latin typeface="Chelsea Market"/>
              <a:ea typeface="Chelsea Market"/>
              <a:cs typeface="Chelsea Market"/>
              <a:sym typeface="Chelsea Market"/>
            </a:endParaRPr>
          </a:p>
          <a:p>
            <a:pPr indent="0" lvl="0" marL="0" rtl="0" algn="l">
              <a:lnSpc>
                <a:spcPct val="115000"/>
              </a:lnSpc>
              <a:spcBef>
                <a:spcPts val="0"/>
              </a:spcBef>
              <a:spcAft>
                <a:spcPts val="0"/>
              </a:spcAft>
              <a:buSzPts val="1800"/>
              <a:buNone/>
            </a:pPr>
            <a:r>
              <a:rPr lang="en">
                <a:latin typeface="Chelsea Market"/>
                <a:ea typeface="Chelsea Market"/>
                <a:cs typeface="Chelsea Market"/>
                <a:sym typeface="Chelsea Market"/>
              </a:rPr>
              <a:t>No board</a:t>
            </a:r>
            <a:endParaRPr>
              <a:latin typeface="Chelsea Market"/>
              <a:ea typeface="Chelsea Market"/>
              <a:cs typeface="Chelsea Market"/>
              <a:sym typeface="Chelsea Market"/>
            </a:endParaRPr>
          </a:p>
          <a:p>
            <a:pPr indent="-342900" lvl="0" marL="914400" rtl="0" algn="l">
              <a:lnSpc>
                <a:spcPct val="115000"/>
              </a:lnSpc>
              <a:spcBef>
                <a:spcPts val="0"/>
              </a:spcBef>
              <a:spcAft>
                <a:spcPts val="0"/>
              </a:spcAft>
              <a:buSzPts val="1800"/>
              <a:buFont typeface="Chelsea Market"/>
              <a:buChar char="●"/>
            </a:pPr>
            <a:r>
              <a:rPr lang="en">
                <a:latin typeface="Chelsea Market"/>
                <a:ea typeface="Chelsea Market"/>
                <a:cs typeface="Chelsea Market"/>
                <a:sym typeface="Chelsea Market"/>
              </a:rPr>
              <a:t>Tiles/other bits are laid on the table to create a gaming space.</a:t>
            </a:r>
            <a:endParaRPr>
              <a:latin typeface="Chelsea Market"/>
              <a:ea typeface="Chelsea Market"/>
              <a:cs typeface="Chelsea Market"/>
              <a:sym typeface="Chelsea Market"/>
            </a:endParaRPr>
          </a:p>
        </p:txBody>
      </p:sp>
      <p:pic>
        <p:nvPicPr>
          <p:cNvPr id="196" name="Google Shape;196;p35"/>
          <p:cNvPicPr preferRelativeResize="0"/>
          <p:nvPr/>
        </p:nvPicPr>
        <p:blipFill rotWithShape="1">
          <a:blip r:embed="rId3">
            <a:alphaModFix/>
          </a:blip>
          <a:srcRect b="0" l="0" r="0" t="0"/>
          <a:stretch/>
        </p:blipFill>
        <p:spPr>
          <a:xfrm>
            <a:off x="5470525" y="614225"/>
            <a:ext cx="3361774" cy="196103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3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2400">
                <a:latin typeface="Chelsea Market"/>
                <a:ea typeface="Chelsea Market"/>
                <a:cs typeface="Chelsea Market"/>
                <a:sym typeface="Chelsea Market"/>
              </a:rPr>
              <a:t>Information</a:t>
            </a:r>
            <a:endParaRPr sz="2400">
              <a:latin typeface="Chelsea Market"/>
              <a:ea typeface="Chelsea Market"/>
              <a:cs typeface="Chelsea Market"/>
              <a:sym typeface="Chelsea Market"/>
            </a:endParaRPr>
          </a:p>
        </p:txBody>
      </p:sp>
      <p:sp>
        <p:nvSpPr>
          <p:cNvPr id="202" name="Google Shape;202;p3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latin typeface="Chelsea Market"/>
                <a:ea typeface="Chelsea Market"/>
                <a:cs typeface="Chelsea Market"/>
                <a:sym typeface="Chelsea Market"/>
              </a:rPr>
              <a:t>The game board and all bits’ purposes are to track information.</a:t>
            </a:r>
            <a:endParaRPr>
              <a:solidFill>
                <a:schemeClr val="dk1"/>
              </a:solidFill>
              <a:latin typeface="Chelsea Market"/>
              <a:ea typeface="Chelsea Market"/>
              <a:cs typeface="Chelsea Market"/>
              <a:sym typeface="Chelsea Market"/>
            </a:endParaRPr>
          </a:p>
          <a:p>
            <a:pPr indent="-342900" lvl="1" marL="914400" rtl="0" algn="l">
              <a:lnSpc>
                <a:spcPct val="115000"/>
              </a:lnSpc>
              <a:spcBef>
                <a:spcPts val="0"/>
              </a:spcBef>
              <a:spcAft>
                <a:spcPts val="0"/>
              </a:spcAft>
              <a:buClr>
                <a:schemeClr val="dk1"/>
              </a:buClr>
              <a:buSzPts val="1800"/>
              <a:buFont typeface="Chelsea Market"/>
              <a:buChar char="○"/>
            </a:pPr>
            <a:r>
              <a:rPr lang="en" sz="1800">
                <a:solidFill>
                  <a:schemeClr val="dk1"/>
                </a:solidFill>
                <a:latin typeface="Chelsea Market"/>
                <a:ea typeface="Chelsea Market"/>
                <a:cs typeface="Chelsea Market"/>
                <a:sym typeface="Chelsea Market"/>
              </a:rPr>
              <a:t>Most public information: the board</a:t>
            </a:r>
            <a:endParaRPr sz="1800">
              <a:solidFill>
                <a:schemeClr val="dk1"/>
              </a:solidFill>
              <a:latin typeface="Chelsea Market"/>
              <a:ea typeface="Chelsea Market"/>
              <a:cs typeface="Chelsea Market"/>
              <a:sym typeface="Chelsea Market"/>
            </a:endParaRPr>
          </a:p>
          <a:p>
            <a:pPr indent="-342900" lvl="2" marL="1371600" rtl="0" algn="l">
              <a:lnSpc>
                <a:spcPct val="115000"/>
              </a:lnSpc>
              <a:spcBef>
                <a:spcPts val="0"/>
              </a:spcBef>
              <a:spcAft>
                <a:spcPts val="0"/>
              </a:spcAft>
              <a:buClr>
                <a:schemeClr val="dk1"/>
              </a:buClr>
              <a:buSzPts val="1800"/>
              <a:buFont typeface="Chelsea Market"/>
              <a:buChar char="■"/>
            </a:pPr>
            <a:r>
              <a:rPr lang="en" sz="1800">
                <a:solidFill>
                  <a:schemeClr val="dk1"/>
                </a:solidFill>
                <a:latin typeface="Chelsea Market"/>
                <a:ea typeface="Chelsea Market"/>
                <a:cs typeface="Chelsea Market"/>
                <a:sym typeface="Chelsea Market"/>
              </a:rPr>
              <a:t>Playing space</a:t>
            </a:r>
            <a:endParaRPr sz="1800">
              <a:solidFill>
                <a:schemeClr val="dk1"/>
              </a:solidFill>
              <a:latin typeface="Chelsea Market"/>
              <a:ea typeface="Chelsea Market"/>
              <a:cs typeface="Chelsea Market"/>
              <a:sym typeface="Chelsea Market"/>
            </a:endParaRPr>
          </a:p>
          <a:p>
            <a:pPr indent="-342900" lvl="2" marL="1371600" rtl="0" algn="l">
              <a:lnSpc>
                <a:spcPct val="115000"/>
              </a:lnSpc>
              <a:spcBef>
                <a:spcPts val="0"/>
              </a:spcBef>
              <a:spcAft>
                <a:spcPts val="0"/>
              </a:spcAft>
              <a:buClr>
                <a:schemeClr val="dk1"/>
              </a:buClr>
              <a:buSzPts val="1800"/>
              <a:buFont typeface="Chelsea Market"/>
              <a:buChar char="■"/>
            </a:pPr>
            <a:r>
              <a:rPr lang="en" sz="1800">
                <a:solidFill>
                  <a:schemeClr val="dk1"/>
                </a:solidFill>
                <a:latin typeface="Chelsea Market"/>
                <a:ea typeface="Chelsea Market"/>
                <a:cs typeface="Chelsea Market"/>
                <a:sym typeface="Chelsea Market"/>
              </a:rPr>
              <a:t>information recording space</a:t>
            </a:r>
            <a:endParaRPr sz="1800">
              <a:solidFill>
                <a:schemeClr val="dk1"/>
              </a:solidFill>
              <a:latin typeface="Chelsea Market"/>
              <a:ea typeface="Chelsea Market"/>
              <a:cs typeface="Chelsea Market"/>
              <a:sym typeface="Chelsea Market"/>
            </a:endParaRPr>
          </a:p>
          <a:p>
            <a:pPr indent="-342900" lvl="2" marL="1371600" rtl="0" algn="l">
              <a:lnSpc>
                <a:spcPct val="115000"/>
              </a:lnSpc>
              <a:spcBef>
                <a:spcPts val="0"/>
              </a:spcBef>
              <a:spcAft>
                <a:spcPts val="0"/>
              </a:spcAft>
              <a:buClr>
                <a:schemeClr val="dk1"/>
              </a:buClr>
              <a:buSzPts val="1800"/>
              <a:buFont typeface="Chelsea Market"/>
              <a:buChar char="■"/>
            </a:pPr>
            <a:r>
              <a:rPr lang="en" sz="1800">
                <a:solidFill>
                  <a:schemeClr val="dk1"/>
                </a:solidFill>
                <a:latin typeface="Chelsea Market"/>
                <a:ea typeface="Chelsea Market"/>
                <a:cs typeface="Chelsea Market"/>
                <a:sym typeface="Chelsea Market"/>
              </a:rPr>
              <a:t>Track resources, point scored, other public information necessary</a:t>
            </a:r>
            <a:endParaRPr>
              <a:latin typeface="Chelsea Market"/>
              <a:ea typeface="Chelsea Market"/>
              <a:cs typeface="Chelsea Market"/>
              <a:sym typeface="Chelsea Market"/>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3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2400">
                <a:latin typeface="Chelsea Market"/>
                <a:ea typeface="Chelsea Market"/>
                <a:cs typeface="Chelsea Market"/>
                <a:sym typeface="Chelsea Market"/>
              </a:rPr>
              <a:t>Information</a:t>
            </a:r>
            <a:endParaRPr sz="2400">
              <a:latin typeface="Chelsea Market"/>
              <a:ea typeface="Chelsea Market"/>
              <a:cs typeface="Chelsea Market"/>
              <a:sym typeface="Chelsea Market"/>
            </a:endParaRPr>
          </a:p>
        </p:txBody>
      </p:sp>
      <p:sp>
        <p:nvSpPr>
          <p:cNvPr id="208" name="Google Shape;208;p3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latin typeface="Chelsea Market"/>
                <a:ea typeface="Chelsea Market"/>
                <a:cs typeface="Chelsea Market"/>
                <a:sym typeface="Chelsea Market"/>
              </a:rPr>
              <a:t>The game board and all bits’ purposes are to track information.</a:t>
            </a:r>
            <a:endParaRPr sz="1800">
              <a:solidFill>
                <a:schemeClr val="dk1"/>
              </a:solidFill>
              <a:latin typeface="Chelsea Market"/>
              <a:ea typeface="Chelsea Market"/>
              <a:cs typeface="Chelsea Market"/>
              <a:sym typeface="Chelsea Market"/>
            </a:endParaRPr>
          </a:p>
          <a:p>
            <a:pPr indent="-342900" lvl="1" marL="914400" rtl="0" algn="l">
              <a:lnSpc>
                <a:spcPct val="115000"/>
              </a:lnSpc>
              <a:spcBef>
                <a:spcPts val="0"/>
              </a:spcBef>
              <a:spcAft>
                <a:spcPts val="0"/>
              </a:spcAft>
              <a:buClr>
                <a:schemeClr val="dk1"/>
              </a:buClr>
              <a:buSzPts val="1800"/>
              <a:buFont typeface="Chelsea Market"/>
              <a:buChar char="○"/>
            </a:pPr>
            <a:r>
              <a:rPr lang="en" sz="1800">
                <a:solidFill>
                  <a:schemeClr val="dk1"/>
                </a:solidFill>
                <a:latin typeface="Chelsea Market"/>
                <a:ea typeface="Chelsea Market"/>
                <a:cs typeface="Chelsea Market"/>
                <a:sym typeface="Chelsea Market"/>
              </a:rPr>
              <a:t> Moderately public information: cards</a:t>
            </a:r>
            <a:endParaRPr sz="1800">
              <a:solidFill>
                <a:schemeClr val="dk1"/>
              </a:solidFill>
              <a:latin typeface="Chelsea Market"/>
              <a:ea typeface="Chelsea Market"/>
              <a:cs typeface="Chelsea Market"/>
              <a:sym typeface="Chelsea Market"/>
            </a:endParaRPr>
          </a:p>
          <a:p>
            <a:pPr indent="-342900" lvl="2" marL="1371600" rtl="0" algn="l">
              <a:lnSpc>
                <a:spcPct val="115000"/>
              </a:lnSpc>
              <a:spcBef>
                <a:spcPts val="0"/>
              </a:spcBef>
              <a:spcAft>
                <a:spcPts val="0"/>
              </a:spcAft>
              <a:buClr>
                <a:schemeClr val="dk1"/>
              </a:buClr>
              <a:buSzPts val="1800"/>
              <a:buFont typeface="Chelsea Market"/>
              <a:buChar char="■"/>
            </a:pPr>
            <a:r>
              <a:rPr lang="en" sz="1800">
                <a:solidFill>
                  <a:schemeClr val="dk1"/>
                </a:solidFill>
                <a:latin typeface="Chelsea Market"/>
                <a:ea typeface="Chelsea Market"/>
                <a:cs typeface="Chelsea Market"/>
                <a:sym typeface="Chelsea Market"/>
              </a:rPr>
              <a:t>Number of cards</a:t>
            </a:r>
            <a:endParaRPr sz="1800">
              <a:solidFill>
                <a:schemeClr val="dk1"/>
              </a:solidFill>
              <a:latin typeface="Chelsea Market"/>
              <a:ea typeface="Chelsea Market"/>
              <a:cs typeface="Chelsea Market"/>
              <a:sym typeface="Chelsea Market"/>
            </a:endParaRPr>
          </a:p>
          <a:p>
            <a:pPr indent="-342900" lvl="2" marL="1371600" rtl="0" algn="l">
              <a:lnSpc>
                <a:spcPct val="115000"/>
              </a:lnSpc>
              <a:spcBef>
                <a:spcPts val="0"/>
              </a:spcBef>
              <a:spcAft>
                <a:spcPts val="0"/>
              </a:spcAft>
              <a:buClr>
                <a:schemeClr val="dk1"/>
              </a:buClr>
              <a:buSzPts val="1800"/>
              <a:buFont typeface="Chelsea Market"/>
              <a:buChar char="■"/>
            </a:pPr>
            <a:r>
              <a:rPr lang="en" sz="1800">
                <a:solidFill>
                  <a:schemeClr val="dk1"/>
                </a:solidFill>
                <a:latin typeface="Chelsea Market"/>
                <a:ea typeface="Chelsea Market"/>
                <a:cs typeface="Chelsea Market"/>
                <a:sym typeface="Chelsea Market"/>
              </a:rPr>
              <a:t>distribution of cards based on content</a:t>
            </a:r>
            <a:endParaRPr sz="1800">
              <a:solidFill>
                <a:schemeClr val="dk1"/>
              </a:solidFill>
              <a:latin typeface="Chelsea Market"/>
              <a:ea typeface="Chelsea Market"/>
              <a:cs typeface="Chelsea Market"/>
              <a:sym typeface="Chelsea Market"/>
            </a:endParaRPr>
          </a:p>
          <a:p>
            <a:pPr indent="-342900" lvl="2" marL="1371600" rtl="0" algn="l">
              <a:lnSpc>
                <a:spcPct val="115000"/>
              </a:lnSpc>
              <a:spcBef>
                <a:spcPts val="0"/>
              </a:spcBef>
              <a:spcAft>
                <a:spcPts val="0"/>
              </a:spcAft>
              <a:buClr>
                <a:schemeClr val="dk1"/>
              </a:buClr>
              <a:buSzPts val="1800"/>
              <a:buFont typeface="Chelsea Market"/>
              <a:buChar char="■"/>
            </a:pPr>
            <a:r>
              <a:rPr lang="en" sz="1800">
                <a:solidFill>
                  <a:schemeClr val="dk1"/>
                </a:solidFill>
                <a:latin typeface="Chelsea Market"/>
                <a:ea typeface="Chelsea Market"/>
                <a:cs typeface="Chelsea Market"/>
                <a:sym typeface="Chelsea Market"/>
              </a:rPr>
              <a:t>availability of cards to players</a:t>
            </a:r>
            <a:endParaRPr sz="1800">
              <a:solidFill>
                <a:schemeClr val="dk1"/>
              </a:solidFill>
              <a:latin typeface="Chelsea Market"/>
              <a:ea typeface="Chelsea Market"/>
              <a:cs typeface="Chelsea Market"/>
              <a:sym typeface="Chelsea Market"/>
            </a:endParaRPr>
          </a:p>
          <a:p>
            <a:pPr indent="-342900" lvl="2" marL="1371600" rtl="0" algn="l">
              <a:lnSpc>
                <a:spcPct val="115000"/>
              </a:lnSpc>
              <a:spcBef>
                <a:spcPts val="0"/>
              </a:spcBef>
              <a:spcAft>
                <a:spcPts val="0"/>
              </a:spcAft>
              <a:buClr>
                <a:schemeClr val="dk1"/>
              </a:buClr>
              <a:buSzPts val="1800"/>
              <a:buFont typeface="Chelsea Market"/>
              <a:buChar char="■"/>
            </a:pPr>
            <a:r>
              <a:rPr lang="en" sz="1800">
                <a:solidFill>
                  <a:schemeClr val="dk1"/>
                </a:solidFill>
                <a:latin typeface="Chelsea Market"/>
                <a:ea typeface="Chelsea Market"/>
                <a:cs typeface="Chelsea Market"/>
                <a:sym typeface="Chelsea Market"/>
              </a:rPr>
              <a:t>cost of cards</a:t>
            </a:r>
            <a:endParaRPr sz="1800">
              <a:solidFill>
                <a:schemeClr val="dk1"/>
              </a:solidFill>
              <a:latin typeface="Chelsea Market"/>
              <a:ea typeface="Chelsea Market"/>
              <a:cs typeface="Chelsea Market"/>
              <a:sym typeface="Chelsea Market"/>
            </a:endParaRPr>
          </a:p>
          <a:p>
            <a:pPr indent="-342900" lvl="2" marL="1371600" rtl="0" algn="l">
              <a:lnSpc>
                <a:spcPct val="115000"/>
              </a:lnSpc>
              <a:spcBef>
                <a:spcPts val="0"/>
              </a:spcBef>
              <a:spcAft>
                <a:spcPts val="0"/>
              </a:spcAft>
              <a:buClr>
                <a:schemeClr val="dk1"/>
              </a:buClr>
              <a:buSzPts val="1800"/>
              <a:buFont typeface="Chelsea Market"/>
              <a:buChar char="■"/>
            </a:pPr>
            <a:r>
              <a:rPr lang="en" sz="1800">
                <a:solidFill>
                  <a:schemeClr val="dk1"/>
                </a:solidFill>
                <a:latin typeface="Chelsea Market"/>
                <a:ea typeface="Chelsea Market"/>
                <a:cs typeface="Chelsea Market"/>
                <a:sym typeface="Chelsea Market"/>
              </a:rPr>
              <a:t>use of cards</a:t>
            </a:r>
            <a:endParaRPr sz="1800">
              <a:solidFill>
                <a:schemeClr val="dk1"/>
              </a:solidFill>
              <a:latin typeface="Chelsea Market"/>
              <a:ea typeface="Chelsea Market"/>
              <a:cs typeface="Chelsea Market"/>
              <a:sym typeface="Chelsea Market"/>
            </a:endParaRPr>
          </a:p>
          <a:p>
            <a:pPr indent="-342900" lvl="2" marL="1371600" rtl="0" algn="l">
              <a:lnSpc>
                <a:spcPct val="115000"/>
              </a:lnSpc>
              <a:spcBef>
                <a:spcPts val="0"/>
              </a:spcBef>
              <a:spcAft>
                <a:spcPts val="0"/>
              </a:spcAft>
              <a:buClr>
                <a:schemeClr val="dk1"/>
              </a:buClr>
              <a:buSzPts val="1800"/>
              <a:buFont typeface="Chelsea Market"/>
              <a:buChar char="■"/>
            </a:pPr>
            <a:r>
              <a:rPr lang="en" sz="1800">
                <a:solidFill>
                  <a:schemeClr val="dk1"/>
                </a:solidFill>
                <a:latin typeface="Chelsea Market"/>
                <a:ea typeface="Chelsea Market"/>
                <a:cs typeface="Chelsea Market"/>
                <a:sym typeface="Chelsea Market"/>
              </a:rPr>
              <a:t>whether or not players play cards publicly, </a:t>
            </a:r>
            <a:endParaRPr sz="1800">
              <a:solidFill>
                <a:schemeClr val="dk1"/>
              </a:solidFill>
              <a:latin typeface="Chelsea Market"/>
              <a:ea typeface="Chelsea Market"/>
              <a:cs typeface="Chelsea Market"/>
              <a:sym typeface="Chelsea Market"/>
            </a:endParaRPr>
          </a:p>
          <a:p>
            <a:pPr indent="-342900" lvl="2" marL="1371600" rtl="0" algn="l">
              <a:lnSpc>
                <a:spcPct val="115000"/>
              </a:lnSpc>
              <a:spcBef>
                <a:spcPts val="0"/>
              </a:spcBef>
              <a:spcAft>
                <a:spcPts val="0"/>
              </a:spcAft>
              <a:buClr>
                <a:schemeClr val="dk1"/>
              </a:buClr>
              <a:buSzPts val="1800"/>
              <a:buFont typeface="Chelsea Market"/>
              <a:buChar char="■"/>
            </a:pPr>
            <a:r>
              <a:rPr lang="en" sz="1800">
                <a:solidFill>
                  <a:schemeClr val="dk1"/>
                </a:solidFill>
                <a:latin typeface="Chelsea Market"/>
                <a:ea typeface="Chelsea Market"/>
                <a:cs typeface="Chelsea Market"/>
                <a:sym typeface="Chelsea Market"/>
              </a:rPr>
              <a:t>whether or not available cards are public, face down, in a deck, arrayed in matrix or some other fashion</a:t>
            </a:r>
            <a:endParaRPr>
              <a:latin typeface="Chelsea Market"/>
              <a:ea typeface="Chelsea Market"/>
              <a:cs typeface="Chelsea Market"/>
              <a:sym typeface="Chelsea Market"/>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3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2400">
                <a:latin typeface="Chelsea Market"/>
                <a:ea typeface="Chelsea Market"/>
                <a:cs typeface="Chelsea Market"/>
                <a:sym typeface="Chelsea Market"/>
              </a:rPr>
              <a:t>Information</a:t>
            </a:r>
            <a:endParaRPr sz="2400">
              <a:latin typeface="Chelsea Market"/>
              <a:ea typeface="Chelsea Market"/>
              <a:cs typeface="Chelsea Market"/>
              <a:sym typeface="Chelsea Market"/>
            </a:endParaRPr>
          </a:p>
        </p:txBody>
      </p:sp>
      <p:sp>
        <p:nvSpPr>
          <p:cNvPr id="214" name="Google Shape;214;p3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latin typeface="Chelsea Market"/>
                <a:ea typeface="Chelsea Market"/>
                <a:cs typeface="Chelsea Market"/>
                <a:sym typeface="Chelsea Market"/>
              </a:rPr>
              <a:t>The game board and all bits’ purposes are to track information.</a:t>
            </a:r>
            <a:endParaRPr sz="1800">
              <a:solidFill>
                <a:schemeClr val="dk1"/>
              </a:solidFill>
              <a:latin typeface="Chelsea Market"/>
              <a:ea typeface="Chelsea Market"/>
              <a:cs typeface="Chelsea Market"/>
              <a:sym typeface="Chelsea Market"/>
            </a:endParaRPr>
          </a:p>
          <a:p>
            <a:pPr indent="-342900" lvl="1" marL="914400" rtl="0" algn="l">
              <a:lnSpc>
                <a:spcPct val="115000"/>
              </a:lnSpc>
              <a:spcBef>
                <a:spcPts val="0"/>
              </a:spcBef>
              <a:spcAft>
                <a:spcPts val="0"/>
              </a:spcAft>
              <a:buClr>
                <a:schemeClr val="dk1"/>
              </a:buClr>
              <a:buSzPts val="1800"/>
              <a:buFont typeface="Chelsea Market"/>
              <a:buChar char="○"/>
            </a:pPr>
            <a:r>
              <a:rPr lang="en" sz="1800">
                <a:solidFill>
                  <a:schemeClr val="dk1"/>
                </a:solidFill>
                <a:latin typeface="Chelsea Market"/>
                <a:ea typeface="Chelsea Market"/>
                <a:cs typeface="Chelsea Market"/>
                <a:sym typeface="Chelsea Market"/>
              </a:rPr>
              <a:t>Least public or known information: dice</a:t>
            </a:r>
            <a:endParaRPr sz="1800">
              <a:solidFill>
                <a:schemeClr val="dk1"/>
              </a:solidFill>
              <a:latin typeface="Chelsea Market"/>
              <a:ea typeface="Chelsea Market"/>
              <a:cs typeface="Chelsea Market"/>
              <a:sym typeface="Chelsea Market"/>
            </a:endParaRPr>
          </a:p>
          <a:p>
            <a:pPr indent="-342900" lvl="2" marL="1371600" rtl="0" algn="l">
              <a:lnSpc>
                <a:spcPct val="115000"/>
              </a:lnSpc>
              <a:spcBef>
                <a:spcPts val="0"/>
              </a:spcBef>
              <a:spcAft>
                <a:spcPts val="0"/>
              </a:spcAft>
              <a:buClr>
                <a:schemeClr val="dk1"/>
              </a:buClr>
              <a:buSzPts val="1800"/>
              <a:buFont typeface="Chelsea Market"/>
              <a:buChar char="■"/>
            </a:pPr>
            <a:r>
              <a:rPr lang="en" sz="1800">
                <a:solidFill>
                  <a:schemeClr val="dk1"/>
                </a:solidFill>
                <a:latin typeface="Chelsea Market"/>
                <a:ea typeface="Chelsea Market"/>
                <a:cs typeface="Chelsea Market"/>
                <a:sym typeface="Chelsea Market"/>
              </a:rPr>
              <a:t>Dice come 4, 6, 8, 10, 12, and 20 sided</a:t>
            </a:r>
            <a:endParaRPr sz="1800">
              <a:solidFill>
                <a:schemeClr val="dk1"/>
              </a:solidFill>
              <a:latin typeface="Chelsea Market"/>
              <a:ea typeface="Chelsea Market"/>
              <a:cs typeface="Chelsea Market"/>
              <a:sym typeface="Chelsea Market"/>
            </a:endParaRPr>
          </a:p>
          <a:p>
            <a:pPr indent="-342900" lvl="2" marL="1371600" rtl="0" algn="l">
              <a:lnSpc>
                <a:spcPct val="115000"/>
              </a:lnSpc>
              <a:spcBef>
                <a:spcPts val="0"/>
              </a:spcBef>
              <a:spcAft>
                <a:spcPts val="0"/>
              </a:spcAft>
              <a:buClr>
                <a:schemeClr val="dk1"/>
              </a:buClr>
              <a:buSzPts val="1800"/>
              <a:buFont typeface="Chelsea Market"/>
              <a:buChar char="■"/>
            </a:pPr>
            <a:r>
              <a:rPr lang="en" sz="1800">
                <a:solidFill>
                  <a:schemeClr val="dk1"/>
                </a:solidFill>
                <a:latin typeface="Chelsea Market"/>
                <a:ea typeface="Chelsea Market"/>
                <a:cs typeface="Chelsea Market"/>
                <a:sym typeface="Chelsea Market"/>
              </a:rPr>
              <a:t>Blank dice can be customized via stickers and markers</a:t>
            </a:r>
            <a:endParaRPr sz="1800">
              <a:solidFill>
                <a:schemeClr val="dk1"/>
              </a:solidFill>
              <a:latin typeface="Chelsea Market"/>
              <a:ea typeface="Chelsea Market"/>
              <a:cs typeface="Chelsea Market"/>
              <a:sym typeface="Chelsea Market"/>
            </a:endParaRPr>
          </a:p>
          <a:p>
            <a:pPr indent="-342900" lvl="2" marL="1371600" rtl="0" algn="l">
              <a:lnSpc>
                <a:spcPct val="115000"/>
              </a:lnSpc>
              <a:spcBef>
                <a:spcPts val="0"/>
              </a:spcBef>
              <a:spcAft>
                <a:spcPts val="0"/>
              </a:spcAft>
              <a:buClr>
                <a:schemeClr val="dk1"/>
              </a:buClr>
              <a:buSzPts val="1800"/>
              <a:buFont typeface="Chelsea Market"/>
              <a:buChar char="■"/>
            </a:pPr>
            <a:r>
              <a:rPr lang="en" sz="1800">
                <a:solidFill>
                  <a:schemeClr val="dk1"/>
                </a:solidFill>
                <a:latin typeface="Chelsea Market"/>
                <a:ea typeface="Chelsea Market"/>
                <a:cs typeface="Chelsea Market"/>
                <a:sym typeface="Chelsea Market"/>
              </a:rPr>
              <a:t>Randomness can be an advantage or disadvantage for players</a:t>
            </a:r>
            <a:endParaRPr>
              <a:latin typeface="Chelsea Market"/>
              <a:ea typeface="Chelsea Market"/>
              <a:cs typeface="Chelsea Market"/>
              <a:sym typeface="Chelsea Market"/>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3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latin typeface="Chelsea Market"/>
                <a:ea typeface="Chelsea Market"/>
                <a:cs typeface="Chelsea Market"/>
                <a:sym typeface="Chelsea Market"/>
              </a:rPr>
              <a:t>Information, con’t</a:t>
            </a:r>
            <a:endParaRPr>
              <a:latin typeface="Chelsea Market"/>
              <a:ea typeface="Chelsea Market"/>
              <a:cs typeface="Chelsea Market"/>
              <a:sym typeface="Chelsea Market"/>
            </a:endParaRPr>
          </a:p>
        </p:txBody>
      </p:sp>
      <p:sp>
        <p:nvSpPr>
          <p:cNvPr id="220" name="Google Shape;220;p3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b="1" lang="en">
                <a:solidFill>
                  <a:schemeClr val="dk1"/>
                </a:solidFill>
                <a:latin typeface="Chelsea Market"/>
                <a:ea typeface="Chelsea Market"/>
                <a:cs typeface="Chelsea Market"/>
                <a:sym typeface="Chelsea Market"/>
              </a:rPr>
              <a:t>How to help players track their information?</a:t>
            </a:r>
            <a:endParaRPr b="1">
              <a:solidFill>
                <a:schemeClr val="dk1"/>
              </a:solidFill>
              <a:latin typeface="Chelsea Market"/>
              <a:ea typeface="Chelsea Market"/>
              <a:cs typeface="Chelsea Market"/>
              <a:sym typeface="Chelsea Market"/>
            </a:endParaRPr>
          </a:p>
          <a:p>
            <a:pPr indent="0" lvl="0" marL="457200" rtl="0" algn="l">
              <a:lnSpc>
                <a:spcPct val="115000"/>
              </a:lnSpc>
              <a:spcBef>
                <a:spcPts val="0"/>
              </a:spcBef>
              <a:spcAft>
                <a:spcPts val="0"/>
              </a:spcAft>
              <a:buSzPts val="1800"/>
              <a:buNone/>
            </a:pPr>
            <a:r>
              <a:rPr lang="en">
                <a:solidFill>
                  <a:schemeClr val="dk1"/>
                </a:solidFill>
                <a:latin typeface="Chelsea Market"/>
                <a:ea typeface="Chelsea Market"/>
                <a:cs typeface="Chelsea Market"/>
                <a:sym typeface="Chelsea Market"/>
              </a:rPr>
              <a:t>o   Scoring track to publicly share players’ progress</a:t>
            </a:r>
            <a:endParaRPr>
              <a:solidFill>
                <a:schemeClr val="dk1"/>
              </a:solidFill>
              <a:latin typeface="Chelsea Market"/>
              <a:ea typeface="Chelsea Market"/>
              <a:cs typeface="Chelsea Market"/>
              <a:sym typeface="Chelsea Market"/>
            </a:endParaRPr>
          </a:p>
          <a:p>
            <a:pPr indent="0" lvl="0" marL="457200" rtl="0" algn="l">
              <a:lnSpc>
                <a:spcPct val="115000"/>
              </a:lnSpc>
              <a:spcBef>
                <a:spcPts val="0"/>
              </a:spcBef>
              <a:spcAft>
                <a:spcPts val="0"/>
              </a:spcAft>
              <a:buSzPts val="1800"/>
              <a:buNone/>
            </a:pPr>
            <a:r>
              <a:rPr lang="en">
                <a:solidFill>
                  <a:schemeClr val="dk1"/>
                </a:solidFill>
                <a:latin typeface="Chelsea Market"/>
                <a:ea typeface="Chelsea Market"/>
                <a:cs typeface="Chelsea Market"/>
                <a:sym typeface="Chelsea Market"/>
              </a:rPr>
              <a:t>o   Scoring coins, chits, or other markers that may or may not be private</a:t>
            </a:r>
            <a:endParaRPr>
              <a:solidFill>
                <a:schemeClr val="dk1"/>
              </a:solidFill>
              <a:latin typeface="Chelsea Market"/>
              <a:ea typeface="Chelsea Market"/>
              <a:cs typeface="Chelsea Market"/>
              <a:sym typeface="Chelsea Market"/>
            </a:endParaRPr>
          </a:p>
          <a:p>
            <a:pPr indent="0" lvl="0" marL="457200" rtl="0" algn="l">
              <a:lnSpc>
                <a:spcPct val="115000"/>
              </a:lnSpc>
              <a:spcBef>
                <a:spcPts val="0"/>
              </a:spcBef>
              <a:spcAft>
                <a:spcPts val="0"/>
              </a:spcAft>
              <a:buSzPts val="1800"/>
              <a:buNone/>
            </a:pPr>
            <a:r>
              <a:rPr lang="en">
                <a:solidFill>
                  <a:schemeClr val="dk1"/>
                </a:solidFill>
                <a:latin typeface="Chelsea Market"/>
                <a:ea typeface="Chelsea Market"/>
                <a:cs typeface="Chelsea Market"/>
                <a:sym typeface="Chelsea Market"/>
              </a:rPr>
              <a:t>o   Resources may be tokens, land, natural resources, human resources, and game points. </a:t>
            </a:r>
            <a:endParaRPr>
              <a:solidFill>
                <a:schemeClr val="dk1"/>
              </a:solidFill>
              <a:latin typeface="Chelsea Market"/>
              <a:ea typeface="Chelsea Market"/>
              <a:cs typeface="Chelsea Market"/>
              <a:sym typeface="Chelsea Market"/>
            </a:endParaRPr>
          </a:p>
          <a:p>
            <a:pPr indent="0" lvl="0" marL="457200" rtl="0" algn="l">
              <a:lnSpc>
                <a:spcPct val="115000"/>
              </a:lnSpc>
              <a:spcBef>
                <a:spcPts val="0"/>
              </a:spcBef>
              <a:spcAft>
                <a:spcPts val="0"/>
              </a:spcAft>
              <a:buSzPts val="1800"/>
              <a:buNone/>
            </a:pPr>
            <a:r>
              <a:rPr lang="en">
                <a:solidFill>
                  <a:schemeClr val="dk1"/>
                </a:solidFill>
                <a:latin typeface="Chelsea Market"/>
                <a:ea typeface="Chelsea Market"/>
                <a:cs typeface="Chelsea Market"/>
                <a:sym typeface="Chelsea Market"/>
              </a:rPr>
              <a:t>o   Sometimes these resources may be used in the game, other times they are collected towards end game conditions only</a:t>
            </a:r>
            <a:endParaRPr>
              <a:solidFill>
                <a:schemeClr val="dk1"/>
              </a:solidFill>
              <a:latin typeface="Chelsea Market"/>
              <a:ea typeface="Chelsea Market"/>
              <a:cs typeface="Chelsea Market"/>
              <a:sym typeface="Chelsea Market"/>
            </a:endParaRPr>
          </a:p>
          <a:p>
            <a:pPr indent="0" lvl="0" marL="0" rtl="0" algn="l">
              <a:lnSpc>
                <a:spcPct val="115000"/>
              </a:lnSpc>
              <a:spcBef>
                <a:spcPts val="0"/>
              </a:spcBef>
              <a:spcAft>
                <a:spcPts val="0"/>
              </a:spcAft>
              <a:buSzPts val="1800"/>
              <a:buNone/>
            </a:pPr>
            <a:r>
              <a:t/>
            </a:r>
            <a:endParaRPr>
              <a:solidFill>
                <a:schemeClr val="dk1"/>
              </a:solidFill>
              <a:latin typeface="Chelsea Market"/>
              <a:ea typeface="Chelsea Market"/>
              <a:cs typeface="Chelsea Market"/>
              <a:sym typeface="Chelsea Market"/>
            </a:endParaRPr>
          </a:p>
          <a:p>
            <a:pPr indent="0" lvl="0" marL="0" rtl="0" algn="l">
              <a:lnSpc>
                <a:spcPct val="115000"/>
              </a:lnSpc>
              <a:spcBef>
                <a:spcPts val="0"/>
              </a:spcBef>
              <a:spcAft>
                <a:spcPts val="0"/>
              </a:spcAft>
              <a:buSzPts val="1800"/>
              <a:buNone/>
            </a:pPr>
            <a:r>
              <a:rPr lang="en">
                <a:solidFill>
                  <a:srgbClr val="660066"/>
                </a:solidFill>
                <a:latin typeface="Chelsea Market"/>
                <a:ea typeface="Chelsea Market"/>
                <a:cs typeface="Chelsea Market"/>
                <a:sym typeface="Chelsea Market"/>
              </a:rPr>
              <a:t> Bits, chits, and tokens help players to manage and utilize resources. </a:t>
            </a:r>
            <a:endParaRPr>
              <a:solidFill>
                <a:schemeClr val="dk1"/>
              </a:solidFill>
              <a:latin typeface="Chelsea Market"/>
              <a:ea typeface="Chelsea Market"/>
              <a:cs typeface="Chelsea Market"/>
              <a:sym typeface="Chelsea Market"/>
            </a:endParaRPr>
          </a:p>
          <a:p>
            <a:pPr indent="0" lvl="0" marL="0" rtl="0" algn="l">
              <a:lnSpc>
                <a:spcPct val="115000"/>
              </a:lnSpc>
              <a:spcBef>
                <a:spcPts val="0"/>
              </a:spcBef>
              <a:spcAft>
                <a:spcPts val="1600"/>
              </a:spcAft>
              <a:buSzPts val="1800"/>
              <a:buNone/>
            </a:pPr>
            <a:r>
              <a:t/>
            </a:r>
            <a:endParaRPr>
              <a:latin typeface="Chelsea Market"/>
              <a:ea typeface="Chelsea Market"/>
              <a:cs typeface="Chelsea Market"/>
              <a:sym typeface="Chelsea Market"/>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4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latin typeface="Chelsea Market"/>
                <a:ea typeface="Chelsea Market"/>
                <a:cs typeface="Chelsea Market"/>
                <a:sym typeface="Chelsea Market"/>
              </a:rPr>
              <a:t>Player Positioning</a:t>
            </a:r>
            <a:endParaRPr>
              <a:latin typeface="Chelsea Market"/>
              <a:ea typeface="Chelsea Market"/>
              <a:cs typeface="Chelsea Market"/>
              <a:sym typeface="Chelsea Market"/>
            </a:endParaRPr>
          </a:p>
        </p:txBody>
      </p:sp>
      <p:sp>
        <p:nvSpPr>
          <p:cNvPr id="226" name="Google Shape;226;p4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a:solidFill>
                  <a:schemeClr val="dk1"/>
                </a:solidFill>
                <a:latin typeface="Chelsea Market"/>
                <a:ea typeface="Chelsea Market"/>
                <a:cs typeface="Chelsea Market"/>
                <a:sym typeface="Chelsea Market"/>
              </a:rPr>
              <a:t>Player Turns</a:t>
            </a:r>
            <a:endParaRPr b="1">
              <a:solidFill>
                <a:schemeClr val="dk1"/>
              </a:solidFill>
              <a:latin typeface="Chelsea Market"/>
              <a:ea typeface="Chelsea Market"/>
              <a:cs typeface="Chelsea Market"/>
              <a:sym typeface="Chelsea Market"/>
            </a:endParaRPr>
          </a:p>
          <a:p>
            <a:pPr indent="-342900" lvl="0" marL="457200" rtl="0" algn="l">
              <a:lnSpc>
                <a:spcPct val="115000"/>
              </a:lnSpc>
              <a:spcBef>
                <a:spcPts val="0"/>
              </a:spcBef>
              <a:spcAft>
                <a:spcPts val="0"/>
              </a:spcAft>
              <a:buClr>
                <a:schemeClr val="dk1"/>
              </a:buClr>
              <a:buSzPts val="1800"/>
              <a:buFont typeface="Chelsea Market"/>
              <a:buChar char="●"/>
            </a:pPr>
            <a:r>
              <a:rPr lang="en">
                <a:solidFill>
                  <a:schemeClr val="dk1"/>
                </a:solidFill>
                <a:latin typeface="Chelsea Market"/>
                <a:ea typeface="Chelsea Market"/>
                <a:cs typeface="Chelsea Market"/>
                <a:sym typeface="Chelsea Market"/>
              </a:rPr>
              <a:t>Most games have an initial start player then play proceeds to the left until the end of the game.  This may actually create an imbalance, as the player to one’s right has a higher impact on you than other players, and you have a higher impact on the player to your left.   Options to control player turn order include:</a:t>
            </a:r>
            <a:endParaRPr>
              <a:solidFill>
                <a:schemeClr val="dk1"/>
              </a:solidFill>
              <a:latin typeface="Chelsea Market"/>
              <a:ea typeface="Chelsea Market"/>
              <a:cs typeface="Chelsea Market"/>
              <a:sym typeface="Chelsea Market"/>
            </a:endParaRPr>
          </a:p>
          <a:p>
            <a:pPr indent="-342900" lvl="0" marL="457200" rtl="0" algn="l">
              <a:lnSpc>
                <a:spcPct val="115000"/>
              </a:lnSpc>
              <a:spcBef>
                <a:spcPts val="0"/>
              </a:spcBef>
              <a:spcAft>
                <a:spcPts val="0"/>
              </a:spcAft>
              <a:buClr>
                <a:schemeClr val="dk1"/>
              </a:buClr>
              <a:buSzPts val="1800"/>
              <a:buFont typeface="Chelsea Market"/>
              <a:buChar char="●"/>
            </a:pPr>
            <a:r>
              <a:rPr lang="en">
                <a:solidFill>
                  <a:schemeClr val="dk1"/>
                </a:solidFill>
                <a:latin typeface="Chelsea Market"/>
                <a:ea typeface="Chelsea Market"/>
                <a:cs typeface="Chelsea Market"/>
                <a:sym typeface="Chelsea Market"/>
              </a:rPr>
              <a:t>A variable turn order determined by a specific choice or some other game element so the first-player or clockwise advantage is reduced.</a:t>
            </a:r>
            <a:endParaRPr>
              <a:solidFill>
                <a:schemeClr val="dk1"/>
              </a:solidFill>
              <a:latin typeface="Chelsea Market"/>
              <a:ea typeface="Chelsea Market"/>
              <a:cs typeface="Chelsea Market"/>
              <a:sym typeface="Chelsea Market"/>
            </a:endParaRPr>
          </a:p>
          <a:p>
            <a:pPr indent="-342900" lvl="0" marL="457200" rtl="0" algn="l">
              <a:lnSpc>
                <a:spcPct val="115000"/>
              </a:lnSpc>
              <a:spcBef>
                <a:spcPts val="0"/>
              </a:spcBef>
              <a:spcAft>
                <a:spcPts val="0"/>
              </a:spcAft>
              <a:buClr>
                <a:schemeClr val="dk1"/>
              </a:buClr>
              <a:buSzPts val="1800"/>
              <a:buFont typeface="Chelsea Market"/>
              <a:buChar char="●"/>
            </a:pPr>
            <a:r>
              <a:rPr lang="en">
                <a:solidFill>
                  <a:schemeClr val="dk1"/>
                </a:solidFill>
                <a:latin typeface="Chelsea Market"/>
                <a:ea typeface="Chelsea Market"/>
                <a:cs typeface="Chelsea Market"/>
                <a:sym typeface="Chelsea Market"/>
              </a:rPr>
              <a:t>The last-place player becomes start player for the round (see catch-up mechanism)</a:t>
            </a:r>
            <a:r>
              <a:rPr b="1" lang="en">
                <a:solidFill>
                  <a:schemeClr val="dk1"/>
                </a:solidFill>
                <a:latin typeface="Chelsea Market"/>
                <a:ea typeface="Chelsea Market"/>
                <a:cs typeface="Chelsea Market"/>
                <a:sym typeface="Chelsea Market"/>
              </a:rPr>
              <a:t>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4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latin typeface="Chelsea Market"/>
                <a:ea typeface="Chelsea Market"/>
                <a:cs typeface="Chelsea Market"/>
                <a:sym typeface="Chelsea Market"/>
              </a:rPr>
              <a:t>Player Positioning</a:t>
            </a:r>
            <a:endParaRPr>
              <a:latin typeface="Chelsea Market"/>
              <a:ea typeface="Chelsea Market"/>
              <a:cs typeface="Chelsea Market"/>
              <a:sym typeface="Chelsea Market"/>
            </a:endParaRPr>
          </a:p>
        </p:txBody>
      </p:sp>
      <p:sp>
        <p:nvSpPr>
          <p:cNvPr id="232" name="Google Shape;232;p4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a:solidFill>
                  <a:schemeClr val="dk1"/>
                </a:solidFill>
                <a:latin typeface="Chelsea Market"/>
                <a:ea typeface="Chelsea Market"/>
                <a:cs typeface="Chelsea Market"/>
                <a:sym typeface="Chelsea Market"/>
              </a:rPr>
              <a:t>Catch-up Mechanism</a:t>
            </a:r>
            <a:endParaRPr b="1">
              <a:solidFill>
                <a:schemeClr val="dk1"/>
              </a:solidFill>
              <a:latin typeface="Chelsea Market"/>
              <a:ea typeface="Chelsea Market"/>
              <a:cs typeface="Chelsea Market"/>
              <a:sym typeface="Chelsea Market"/>
            </a:endParaRPr>
          </a:p>
          <a:p>
            <a:pPr indent="-342900" lvl="0" marL="457200" rtl="0" algn="l">
              <a:lnSpc>
                <a:spcPct val="115000"/>
              </a:lnSpc>
              <a:spcBef>
                <a:spcPts val="0"/>
              </a:spcBef>
              <a:spcAft>
                <a:spcPts val="0"/>
              </a:spcAft>
              <a:buClr>
                <a:schemeClr val="dk1"/>
              </a:buClr>
              <a:buSzPts val="1800"/>
              <a:buFont typeface="Chelsea Market"/>
              <a:buChar char="●"/>
            </a:pPr>
            <a:r>
              <a:rPr lang="en">
                <a:solidFill>
                  <a:schemeClr val="dk1"/>
                </a:solidFill>
                <a:latin typeface="Chelsea Market"/>
                <a:ea typeface="Chelsea Market"/>
                <a:cs typeface="Chelsea Market"/>
                <a:sym typeface="Chelsea Market"/>
              </a:rPr>
              <a:t>Inevitably, some players may fall significantly behind other players.  A catch-up mechanism is designed to either make victory harder for the winning player OR make it easier for the player or players not in the lead.</a:t>
            </a:r>
            <a:endParaRPr>
              <a:solidFill>
                <a:schemeClr val="dk1"/>
              </a:solidFill>
              <a:latin typeface="Chelsea Market"/>
              <a:ea typeface="Chelsea Market"/>
              <a:cs typeface="Chelsea Market"/>
              <a:sym typeface="Chelsea Market"/>
            </a:endParaRPr>
          </a:p>
          <a:p>
            <a:pPr indent="-342900" lvl="0" marL="457200" rtl="0" algn="l">
              <a:lnSpc>
                <a:spcPct val="115000"/>
              </a:lnSpc>
              <a:spcBef>
                <a:spcPts val="0"/>
              </a:spcBef>
              <a:spcAft>
                <a:spcPts val="0"/>
              </a:spcAft>
              <a:buClr>
                <a:schemeClr val="dk1"/>
              </a:buClr>
              <a:buSzPts val="1800"/>
              <a:buFont typeface="Chelsea Market"/>
              <a:buChar char="●"/>
            </a:pPr>
            <a:r>
              <a:rPr lang="en">
                <a:solidFill>
                  <a:schemeClr val="dk1"/>
                </a:solidFill>
                <a:latin typeface="Chelsea Market"/>
                <a:ea typeface="Chelsea Market"/>
                <a:cs typeface="Chelsea Market"/>
                <a:sym typeface="Chelsea Market"/>
              </a:rPr>
              <a:t>The player in last may get to move first, choose resources first, or get another type of advantage, which may be an extra resource.</a:t>
            </a:r>
            <a:endParaRPr>
              <a:solidFill>
                <a:schemeClr val="dk1"/>
              </a:solidFill>
              <a:latin typeface="Chelsea Market"/>
              <a:ea typeface="Chelsea Market"/>
              <a:cs typeface="Chelsea Market"/>
              <a:sym typeface="Chelsea Market"/>
            </a:endParaRPr>
          </a:p>
          <a:p>
            <a:pPr indent="-342900" lvl="0" marL="457200" rtl="0" algn="l">
              <a:lnSpc>
                <a:spcPct val="115000"/>
              </a:lnSpc>
              <a:spcBef>
                <a:spcPts val="0"/>
              </a:spcBef>
              <a:spcAft>
                <a:spcPts val="0"/>
              </a:spcAft>
              <a:buClr>
                <a:schemeClr val="dk1"/>
              </a:buClr>
              <a:buSzPts val="1800"/>
              <a:buFont typeface="Chelsea Market"/>
              <a:buChar char="●"/>
            </a:pPr>
            <a:r>
              <a:rPr lang="en">
                <a:solidFill>
                  <a:schemeClr val="dk1"/>
                </a:solidFill>
                <a:latin typeface="Chelsea Market"/>
                <a:ea typeface="Chelsea Market"/>
                <a:cs typeface="Chelsea Market"/>
                <a:sym typeface="Chelsea Market"/>
              </a:rPr>
              <a:t>May be employed at the start of the game to reduce first-player advantage where the first player gets zero resources, the second player gets one, the second gets two, and so on.</a:t>
            </a:r>
            <a:endParaRPr>
              <a:solidFill>
                <a:schemeClr val="dk1"/>
              </a:solidFill>
              <a:latin typeface="Chelsea Market"/>
              <a:ea typeface="Chelsea Market"/>
              <a:cs typeface="Chelsea Market"/>
              <a:sym typeface="Chelsea Market"/>
            </a:endParaRPr>
          </a:p>
          <a:p>
            <a:pPr indent="0" lvl="0" marL="0" rtl="0" algn="l">
              <a:lnSpc>
                <a:spcPct val="115000"/>
              </a:lnSpc>
              <a:spcBef>
                <a:spcPts val="0"/>
              </a:spcBef>
              <a:spcAft>
                <a:spcPts val="1600"/>
              </a:spcAft>
              <a:buSzPts val="1800"/>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sp>
        <p:nvSpPr>
          <p:cNvPr id="70" name="Google Shape;70;p15"/>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800"/>
              <a:buNone/>
            </a:pPr>
            <a:r>
              <a:rPr lang="en" sz="3000">
                <a:latin typeface="Chelsea Market"/>
                <a:ea typeface="Chelsea Market"/>
                <a:cs typeface="Chelsea Market"/>
                <a:sym typeface="Chelsea Market"/>
              </a:rPr>
              <a:t>Castle Panic</a:t>
            </a:r>
            <a:endParaRPr sz="3000">
              <a:latin typeface="Chelsea Market"/>
              <a:ea typeface="Chelsea Market"/>
              <a:cs typeface="Chelsea Market"/>
              <a:sym typeface="Chelsea Market"/>
            </a:endParaRPr>
          </a:p>
        </p:txBody>
      </p:sp>
      <p:pic>
        <p:nvPicPr>
          <p:cNvPr id="71" name="Google Shape;71;p15"/>
          <p:cNvPicPr preferRelativeResize="0"/>
          <p:nvPr/>
        </p:nvPicPr>
        <p:blipFill rotWithShape="1">
          <a:blip r:embed="rId3">
            <a:alphaModFix/>
          </a:blip>
          <a:srcRect b="0" l="0" r="0" t="0"/>
          <a:stretch/>
        </p:blipFill>
        <p:spPr>
          <a:xfrm>
            <a:off x="55825" y="46500"/>
            <a:ext cx="4762500" cy="3295650"/>
          </a:xfrm>
          <a:prstGeom prst="rect">
            <a:avLst/>
          </a:prstGeom>
          <a:noFill/>
          <a:ln>
            <a:noFill/>
          </a:ln>
        </p:spPr>
      </p:pic>
      <p:pic>
        <p:nvPicPr>
          <p:cNvPr id="72" name="Google Shape;72;p15"/>
          <p:cNvPicPr preferRelativeResize="0"/>
          <p:nvPr/>
        </p:nvPicPr>
        <p:blipFill rotWithShape="1">
          <a:blip r:embed="rId4">
            <a:alphaModFix/>
          </a:blip>
          <a:srcRect b="0" l="0" r="0" t="0"/>
          <a:stretch/>
        </p:blipFill>
        <p:spPr>
          <a:xfrm>
            <a:off x="4338600" y="1520738"/>
            <a:ext cx="4762500" cy="35718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sp>
        <p:nvSpPr>
          <p:cNvPr id="77" name="Google Shape;77;p16"/>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800"/>
              <a:buNone/>
            </a:pPr>
            <a:r>
              <a:rPr lang="en" sz="3000">
                <a:latin typeface="Chelsea Market"/>
                <a:ea typeface="Chelsea Market"/>
                <a:cs typeface="Chelsea Market"/>
                <a:sym typeface="Chelsea Market"/>
              </a:rPr>
              <a:t>Lost Temple</a:t>
            </a:r>
            <a:endParaRPr sz="3000">
              <a:latin typeface="Chelsea Market"/>
              <a:ea typeface="Chelsea Market"/>
              <a:cs typeface="Chelsea Market"/>
              <a:sym typeface="Chelsea Market"/>
            </a:endParaRPr>
          </a:p>
        </p:txBody>
      </p:sp>
      <p:pic>
        <p:nvPicPr>
          <p:cNvPr id="78" name="Google Shape;78;p16"/>
          <p:cNvPicPr preferRelativeResize="0"/>
          <p:nvPr/>
        </p:nvPicPr>
        <p:blipFill rotWithShape="1">
          <a:blip r:embed="rId3">
            <a:alphaModFix/>
          </a:blip>
          <a:srcRect b="0" l="0" r="0" t="0"/>
          <a:stretch/>
        </p:blipFill>
        <p:spPr>
          <a:xfrm>
            <a:off x="4016600" y="1730073"/>
            <a:ext cx="5114375" cy="3316375"/>
          </a:xfrm>
          <a:prstGeom prst="rect">
            <a:avLst/>
          </a:prstGeom>
          <a:noFill/>
          <a:ln>
            <a:noFill/>
          </a:ln>
        </p:spPr>
      </p:pic>
      <p:pic>
        <p:nvPicPr>
          <p:cNvPr id="79" name="Google Shape;79;p16"/>
          <p:cNvPicPr preferRelativeResize="0"/>
          <p:nvPr/>
        </p:nvPicPr>
        <p:blipFill rotWithShape="1">
          <a:blip r:embed="rId4">
            <a:alphaModFix/>
          </a:blip>
          <a:srcRect b="0" l="0" r="0" t="0"/>
          <a:stretch/>
        </p:blipFill>
        <p:spPr>
          <a:xfrm>
            <a:off x="46350" y="98450"/>
            <a:ext cx="4692970" cy="33163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7"/>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800"/>
              <a:buNone/>
            </a:pPr>
            <a:r>
              <a:rPr lang="en" sz="3000">
                <a:latin typeface="Chelsea Market"/>
                <a:ea typeface="Chelsea Market"/>
                <a:cs typeface="Chelsea Market"/>
                <a:sym typeface="Chelsea Market"/>
              </a:rPr>
              <a:t>Pandemic</a:t>
            </a:r>
            <a:endParaRPr sz="3000">
              <a:latin typeface="Chelsea Market"/>
              <a:ea typeface="Chelsea Market"/>
              <a:cs typeface="Chelsea Market"/>
              <a:sym typeface="Chelsea Market"/>
            </a:endParaRPr>
          </a:p>
        </p:txBody>
      </p:sp>
      <p:pic>
        <p:nvPicPr>
          <p:cNvPr id="85" name="Google Shape;85;p17"/>
          <p:cNvPicPr preferRelativeResize="0"/>
          <p:nvPr/>
        </p:nvPicPr>
        <p:blipFill rotWithShape="1">
          <a:blip r:embed="rId3">
            <a:alphaModFix/>
          </a:blip>
          <a:srcRect b="0" l="0" r="0" t="0"/>
          <a:stretch/>
        </p:blipFill>
        <p:spPr>
          <a:xfrm>
            <a:off x="311700" y="1239323"/>
            <a:ext cx="3884625" cy="2664850"/>
          </a:xfrm>
          <a:prstGeom prst="rect">
            <a:avLst/>
          </a:prstGeom>
          <a:noFill/>
          <a:ln>
            <a:noFill/>
          </a:ln>
        </p:spPr>
      </p:pic>
      <p:pic>
        <p:nvPicPr>
          <p:cNvPr id="86" name="Google Shape;86;p17"/>
          <p:cNvPicPr preferRelativeResize="0"/>
          <p:nvPr/>
        </p:nvPicPr>
        <p:blipFill rotWithShape="1">
          <a:blip r:embed="rId4">
            <a:alphaModFix/>
          </a:blip>
          <a:srcRect b="0" l="0" r="0" t="0"/>
          <a:stretch/>
        </p:blipFill>
        <p:spPr>
          <a:xfrm>
            <a:off x="4355400" y="2003200"/>
            <a:ext cx="4762500" cy="3181350"/>
          </a:xfrm>
          <a:prstGeom prst="rect">
            <a:avLst/>
          </a:prstGeom>
          <a:noFill/>
          <a:ln>
            <a:noFill/>
          </a:ln>
        </p:spPr>
      </p:pic>
      <p:pic>
        <p:nvPicPr>
          <p:cNvPr id="87" name="Google Shape;87;p17"/>
          <p:cNvPicPr preferRelativeResize="0"/>
          <p:nvPr/>
        </p:nvPicPr>
        <p:blipFill rotWithShape="1">
          <a:blip r:embed="rId5">
            <a:alphaModFix/>
          </a:blip>
          <a:srcRect b="0" l="0" r="0" t="0"/>
          <a:stretch/>
        </p:blipFill>
        <p:spPr>
          <a:xfrm>
            <a:off x="4242350" y="65550"/>
            <a:ext cx="4762500" cy="20764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8"/>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800"/>
              <a:buNone/>
            </a:pPr>
            <a:r>
              <a:rPr lang="en" sz="3000">
                <a:latin typeface="Chelsea Market"/>
                <a:ea typeface="Chelsea Market"/>
                <a:cs typeface="Chelsea Market"/>
                <a:sym typeface="Chelsea Market"/>
              </a:rPr>
              <a:t>Jamaica</a:t>
            </a:r>
            <a:endParaRPr sz="3000">
              <a:latin typeface="Chelsea Market"/>
              <a:ea typeface="Chelsea Market"/>
              <a:cs typeface="Chelsea Market"/>
              <a:sym typeface="Chelsea Market"/>
            </a:endParaRPr>
          </a:p>
        </p:txBody>
      </p:sp>
      <p:pic>
        <p:nvPicPr>
          <p:cNvPr id="93" name="Google Shape;93;p18"/>
          <p:cNvPicPr preferRelativeResize="0"/>
          <p:nvPr/>
        </p:nvPicPr>
        <p:blipFill rotWithShape="1">
          <a:blip r:embed="rId3">
            <a:alphaModFix/>
          </a:blip>
          <a:srcRect b="0" l="0" r="0" t="0"/>
          <a:stretch/>
        </p:blipFill>
        <p:spPr>
          <a:xfrm>
            <a:off x="311700" y="263388"/>
            <a:ext cx="5715000" cy="2352675"/>
          </a:xfrm>
          <a:prstGeom prst="rect">
            <a:avLst/>
          </a:prstGeom>
          <a:noFill/>
          <a:ln>
            <a:noFill/>
          </a:ln>
        </p:spPr>
      </p:pic>
      <p:pic>
        <p:nvPicPr>
          <p:cNvPr id="94" name="Google Shape;94;p18"/>
          <p:cNvPicPr preferRelativeResize="0"/>
          <p:nvPr/>
        </p:nvPicPr>
        <p:blipFill rotWithShape="1">
          <a:blip r:embed="rId4">
            <a:alphaModFix/>
          </a:blip>
          <a:srcRect b="0" l="0" r="0" t="0"/>
          <a:stretch/>
        </p:blipFill>
        <p:spPr>
          <a:xfrm>
            <a:off x="4236700" y="2229225"/>
            <a:ext cx="4786050" cy="28237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19"/>
          <p:cNvSpPr txBox="1"/>
          <p:nvPr>
            <p:ph idx="1" type="body"/>
          </p:nvPr>
        </p:nvSpPr>
        <p:spPr>
          <a:xfrm>
            <a:off x="311700" y="4230575"/>
            <a:ext cx="6348000" cy="6051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800"/>
              <a:buNone/>
            </a:pPr>
            <a:r>
              <a:rPr lang="en">
                <a:latin typeface="Chelsea Market"/>
                <a:ea typeface="Chelsea Market"/>
                <a:cs typeface="Chelsea Market"/>
                <a:sym typeface="Chelsea Market"/>
              </a:rPr>
              <a:t>For your initial prototype, which two are most important: good, fast, or cheap?</a:t>
            </a:r>
            <a:endParaRPr>
              <a:latin typeface="Chelsea Market"/>
              <a:ea typeface="Chelsea Market"/>
              <a:cs typeface="Chelsea Market"/>
              <a:sym typeface="Chelsea Market"/>
            </a:endParaRPr>
          </a:p>
        </p:txBody>
      </p:sp>
      <p:pic>
        <p:nvPicPr>
          <p:cNvPr id="100" name="Google Shape;100;p19"/>
          <p:cNvPicPr preferRelativeResize="0"/>
          <p:nvPr/>
        </p:nvPicPr>
        <p:blipFill rotWithShape="1">
          <a:blip r:embed="rId3">
            <a:alphaModFix/>
          </a:blip>
          <a:srcRect b="0" l="0" r="0" t="0"/>
          <a:stretch/>
        </p:blipFill>
        <p:spPr>
          <a:xfrm>
            <a:off x="1937386" y="186175"/>
            <a:ext cx="5269224" cy="393654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20"/>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800"/>
              <a:buNone/>
            </a:pPr>
            <a:r>
              <a:rPr lang="en">
                <a:latin typeface="Chelsea Market"/>
                <a:ea typeface="Chelsea Market"/>
                <a:cs typeface="Chelsea Market"/>
                <a:sym typeface="Chelsea Market"/>
              </a:rPr>
              <a:t>Answer:</a:t>
            </a:r>
            <a:endParaRPr>
              <a:latin typeface="Chelsea Market"/>
              <a:ea typeface="Chelsea Market"/>
              <a:cs typeface="Chelsea Market"/>
              <a:sym typeface="Chelsea Market"/>
            </a:endParaRPr>
          </a:p>
        </p:txBody>
      </p:sp>
      <p:pic>
        <p:nvPicPr>
          <p:cNvPr id="106" name="Google Shape;106;p20"/>
          <p:cNvPicPr preferRelativeResize="0"/>
          <p:nvPr/>
        </p:nvPicPr>
        <p:blipFill rotWithShape="1">
          <a:blip r:embed="rId3">
            <a:alphaModFix/>
          </a:blip>
          <a:srcRect b="0" l="0" r="0" t="0"/>
          <a:stretch/>
        </p:blipFill>
        <p:spPr>
          <a:xfrm>
            <a:off x="2000250" y="0"/>
            <a:ext cx="5143500" cy="51435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2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latin typeface="Chelsea Market"/>
                <a:ea typeface="Chelsea Market"/>
                <a:cs typeface="Chelsea Market"/>
                <a:sym typeface="Chelsea Market"/>
              </a:rPr>
              <a:t>Fast &amp; Cheap</a:t>
            </a:r>
            <a:endParaRPr>
              <a:latin typeface="Chelsea Market"/>
              <a:ea typeface="Chelsea Market"/>
              <a:cs typeface="Chelsea Market"/>
              <a:sym typeface="Chelsea Market"/>
            </a:endParaRPr>
          </a:p>
        </p:txBody>
      </p:sp>
      <p:sp>
        <p:nvSpPr>
          <p:cNvPr id="112" name="Google Shape;112;p2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500"/>
              </a:spcBef>
              <a:spcAft>
                <a:spcPts val="0"/>
              </a:spcAft>
              <a:buClr>
                <a:schemeClr val="dk1"/>
              </a:buClr>
              <a:buSzPts val="1100"/>
              <a:buFont typeface="Arial"/>
              <a:buNone/>
            </a:pPr>
            <a:r>
              <a:rPr lang="en">
                <a:solidFill>
                  <a:srgbClr val="333333"/>
                </a:solidFill>
                <a:latin typeface="Chelsea Market"/>
                <a:ea typeface="Chelsea Market"/>
                <a:cs typeface="Chelsea Market"/>
                <a:sym typeface="Chelsea Market"/>
              </a:rPr>
              <a:t>Build it as fast as possible. Cut corners. Make it as ugly and cheap as you can get away with.</a:t>
            </a:r>
            <a:endParaRPr>
              <a:solidFill>
                <a:srgbClr val="333333"/>
              </a:solidFill>
              <a:latin typeface="Chelsea Market"/>
              <a:ea typeface="Chelsea Market"/>
              <a:cs typeface="Chelsea Market"/>
              <a:sym typeface="Chelsea Market"/>
            </a:endParaRPr>
          </a:p>
          <a:p>
            <a:pPr indent="0" lvl="0" marL="0" rtl="0" algn="just">
              <a:lnSpc>
                <a:spcPct val="115000"/>
              </a:lnSpc>
              <a:spcBef>
                <a:spcPts val="500"/>
              </a:spcBef>
              <a:spcAft>
                <a:spcPts val="0"/>
              </a:spcAft>
              <a:buClr>
                <a:schemeClr val="dk1"/>
              </a:buClr>
              <a:buSzPts val="1100"/>
              <a:buFont typeface="Arial"/>
              <a:buNone/>
            </a:pPr>
            <a:r>
              <a:t/>
            </a:r>
            <a:endParaRPr>
              <a:solidFill>
                <a:srgbClr val="333333"/>
              </a:solidFill>
              <a:latin typeface="Chelsea Market"/>
              <a:ea typeface="Chelsea Market"/>
              <a:cs typeface="Chelsea Market"/>
              <a:sym typeface="Chelsea Market"/>
            </a:endParaRPr>
          </a:p>
          <a:p>
            <a:pPr indent="0" lvl="0" marL="0" rtl="0" algn="just">
              <a:lnSpc>
                <a:spcPct val="115000"/>
              </a:lnSpc>
              <a:spcBef>
                <a:spcPts val="500"/>
              </a:spcBef>
              <a:spcAft>
                <a:spcPts val="0"/>
              </a:spcAft>
              <a:buClr>
                <a:schemeClr val="dk1"/>
              </a:buClr>
              <a:buSzPts val="1100"/>
              <a:buFont typeface="Arial"/>
              <a:buNone/>
            </a:pPr>
            <a:r>
              <a:rPr lang="en">
                <a:solidFill>
                  <a:srgbClr val="333333"/>
                </a:solidFill>
                <a:latin typeface="Chelsea Market"/>
                <a:ea typeface="Chelsea Market"/>
                <a:cs typeface="Chelsea Market"/>
                <a:sym typeface="Chelsea Market"/>
              </a:rPr>
              <a:t>Minimize what you need to build. Only do what is absolutely necessary to evaluate your game. There is a time and place for making nice-looking components, and the early stages of game design is </a:t>
            </a:r>
            <a:r>
              <a:rPr b="1" lang="en">
                <a:solidFill>
                  <a:srgbClr val="333333"/>
                </a:solidFill>
                <a:latin typeface="Chelsea Market"/>
                <a:ea typeface="Chelsea Market"/>
                <a:cs typeface="Chelsea Market"/>
                <a:sym typeface="Chelsea Market"/>
              </a:rPr>
              <a:t>not</a:t>
            </a:r>
            <a:r>
              <a:rPr lang="en">
                <a:solidFill>
                  <a:srgbClr val="333333"/>
                </a:solidFill>
                <a:latin typeface="Chelsea Market"/>
                <a:ea typeface="Chelsea Market"/>
                <a:cs typeface="Chelsea Market"/>
                <a:sym typeface="Chelsea Market"/>
              </a:rPr>
              <a:t> that time or that place.</a:t>
            </a:r>
            <a:endParaRPr>
              <a:solidFill>
                <a:srgbClr val="333333"/>
              </a:solidFill>
              <a:latin typeface="Chelsea Market"/>
              <a:ea typeface="Chelsea Market"/>
              <a:cs typeface="Chelsea Market"/>
              <a:sym typeface="Chelsea Market"/>
            </a:endParaRPr>
          </a:p>
          <a:p>
            <a:pPr indent="0" lvl="0" marL="0" rtl="0" algn="just">
              <a:lnSpc>
                <a:spcPct val="115000"/>
              </a:lnSpc>
              <a:spcBef>
                <a:spcPts val="500"/>
              </a:spcBef>
              <a:spcAft>
                <a:spcPts val="0"/>
              </a:spcAft>
              <a:buClr>
                <a:schemeClr val="dk1"/>
              </a:buClr>
              <a:buSzPts val="1100"/>
              <a:buFont typeface="Arial"/>
              <a:buNone/>
            </a:pPr>
            <a:r>
              <a:t/>
            </a:r>
            <a:endParaRPr>
              <a:solidFill>
                <a:srgbClr val="333333"/>
              </a:solidFill>
              <a:latin typeface="Chelsea Market"/>
              <a:ea typeface="Chelsea Market"/>
              <a:cs typeface="Chelsea Market"/>
              <a:sym typeface="Chelsea Market"/>
            </a:endParaRPr>
          </a:p>
          <a:p>
            <a:pPr indent="0" lvl="0" marL="0" rtl="0" algn="just">
              <a:lnSpc>
                <a:spcPct val="115000"/>
              </a:lnSpc>
              <a:spcBef>
                <a:spcPts val="500"/>
              </a:spcBef>
              <a:spcAft>
                <a:spcPts val="0"/>
              </a:spcAft>
              <a:buClr>
                <a:schemeClr val="dk1"/>
              </a:buClr>
              <a:buSzPts val="1100"/>
              <a:buFont typeface="Arial"/>
              <a:buNone/>
            </a:pPr>
            <a:r>
              <a:rPr lang="en">
                <a:solidFill>
                  <a:srgbClr val="333333"/>
                </a:solidFill>
                <a:latin typeface="Chelsea Market"/>
                <a:ea typeface="Chelsea Market"/>
                <a:cs typeface="Chelsea Market"/>
                <a:sym typeface="Chelsea Market"/>
              </a:rPr>
              <a:t>Make your prototype easy to change. You </a:t>
            </a:r>
            <a:r>
              <a:rPr b="1" lang="en">
                <a:solidFill>
                  <a:srgbClr val="333333"/>
                </a:solidFill>
                <a:latin typeface="Chelsea Market"/>
                <a:ea typeface="Chelsea Market"/>
                <a:cs typeface="Chelsea Market"/>
                <a:sym typeface="Chelsea Market"/>
              </a:rPr>
              <a:t>will</a:t>
            </a:r>
            <a:r>
              <a:rPr lang="en">
                <a:solidFill>
                  <a:srgbClr val="333333"/>
                </a:solidFill>
                <a:latin typeface="Chelsea Market"/>
                <a:ea typeface="Chelsea Market"/>
                <a:cs typeface="Chelsea Market"/>
                <a:sym typeface="Chelsea Market"/>
              </a:rPr>
              <a:t> find problems in playtesting, so make it easy to adjust on the fly.</a:t>
            </a:r>
            <a:endParaRPr>
              <a:latin typeface="Chelsea Market"/>
              <a:ea typeface="Chelsea Market"/>
              <a:cs typeface="Chelsea Market"/>
              <a:sym typeface="Chelsea Market"/>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